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omments/modernComment_10A_6C665E32.xml" ContentType="application/vnd.ms-powerpoint.comments+xml"/>
  <Override PartName="/ppt/comments/modernComment_10D_47F394C3.xml" ContentType="application/vnd.ms-powerpoint.comments+xml"/>
  <Override PartName="/ppt/comments/modernComment_10C_419A39A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275" r:id="rId4"/>
    <p:sldId id="266" r:id="rId5"/>
    <p:sldId id="269" r:id="rId6"/>
    <p:sldId id="277" r:id="rId7"/>
    <p:sldId id="280" r:id="rId8"/>
    <p:sldId id="278" r:id="rId9"/>
    <p:sldId id="279" r:id="rId10"/>
    <p:sldId id="268" r:id="rId11"/>
    <p:sldId id="276" r:id="rId12"/>
    <p:sldId id="283" r:id="rId13"/>
    <p:sldId id="285" r:id="rId14"/>
    <p:sldId id="284" r:id="rId15"/>
    <p:sldId id="286" r:id="rId16"/>
    <p:sldId id="271" r:id="rId17"/>
    <p:sldId id="27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Kumbh Sans" pitchFamily="2" charset="0"/>
      <p:regular r:id="rId24"/>
      <p:bold r:id="rId25"/>
    </p:embeddedFont>
    <p:embeddedFont>
      <p:font typeface="Kumbh Sans Bold" pitchFamily="2" charset="0"/>
      <p:bold r:id="rId26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5A1022-5C05-8D45-065A-B357D2994BA4}" name="Carna Vera" initials="CV" userId="S::vera.carna@newtonmedia.cz::67173bdf-19a2-4179-898c-42f2e16074fc" providerId="AD"/>
  <p188:author id="{ADAA25F0-E852-CFEF-8DCB-0A8635031CCA}" name="Adamcikova Jitka" initials="AJ" userId="S::jitka.adamcikova@newtonmedia.cz::a3139bf8-2e8f-4fc5-8230-2c27debdd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1145"/>
    <a:srgbClr val="565656"/>
    <a:srgbClr val="4F81BD"/>
    <a:srgbClr val="C0504D"/>
    <a:srgbClr val="9BBB59"/>
    <a:srgbClr val="8064A2"/>
    <a:srgbClr val="4BACC6"/>
    <a:srgbClr val="F79646"/>
    <a:srgbClr val="2C4D75"/>
    <a:srgbClr val="772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35" autoAdjust="0"/>
    <p:restoredTop sz="94626"/>
  </p:normalViewPr>
  <p:slideViewPr>
    <p:cSldViewPr snapToGrid="0">
      <p:cViewPr varScale="1">
        <p:scale>
          <a:sx n="105" d="100"/>
          <a:sy n="105" d="100"/>
        </p:scale>
        <p:origin x="1128" y="1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newtonmediaeu-my.sharepoint.com/personal/alena_zachova_newtonmedia_cz/Documents/TACR_analyza_3._davka_Zminky_v_case_(20-09-2021_-_10-11-2021)%20(1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\zachovala\Downloads\TACR_analyza_3._davka_Nejpopularnejsi_zdroje_(20-09-2021_-_10-11-2021)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zachovala\Downloads\TACR_3._davka_vzorek_Rozdeleni_podle_sentimentu_(20-09-2021_-_10-11-2021)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3A0AB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A0ABF"/>
              </a:solidFill>
              <a:ln w="9525">
                <a:solidFill>
                  <a:srgbClr val="3A0ABF"/>
                </a:solidFill>
              </a:ln>
              <a:effectLst/>
            </c:spPr>
          </c:marker>
          <c:cat>
            <c:numRef>
              <c:f>Sheet!$A$2:$A$53</c:f>
              <c:numCache>
                <c:formatCode>m/d/yy</c:formatCode>
                <c:ptCount val="52"/>
                <c:pt idx="0">
                  <c:v>44459</c:v>
                </c:pt>
                <c:pt idx="1">
                  <c:v>44460</c:v>
                </c:pt>
                <c:pt idx="2">
                  <c:v>44461</c:v>
                </c:pt>
                <c:pt idx="3">
                  <c:v>44462</c:v>
                </c:pt>
                <c:pt idx="4">
                  <c:v>44463</c:v>
                </c:pt>
                <c:pt idx="5">
                  <c:v>44464</c:v>
                </c:pt>
                <c:pt idx="6">
                  <c:v>44465</c:v>
                </c:pt>
                <c:pt idx="7">
                  <c:v>44466</c:v>
                </c:pt>
                <c:pt idx="8">
                  <c:v>44467</c:v>
                </c:pt>
                <c:pt idx="9">
                  <c:v>44468</c:v>
                </c:pt>
                <c:pt idx="10">
                  <c:v>44469</c:v>
                </c:pt>
                <c:pt idx="11">
                  <c:v>44470</c:v>
                </c:pt>
                <c:pt idx="12">
                  <c:v>44471</c:v>
                </c:pt>
                <c:pt idx="13">
                  <c:v>44472</c:v>
                </c:pt>
                <c:pt idx="14">
                  <c:v>44473</c:v>
                </c:pt>
                <c:pt idx="15">
                  <c:v>44474</c:v>
                </c:pt>
                <c:pt idx="16">
                  <c:v>44475</c:v>
                </c:pt>
                <c:pt idx="17">
                  <c:v>44476</c:v>
                </c:pt>
                <c:pt idx="18">
                  <c:v>44477</c:v>
                </c:pt>
                <c:pt idx="19">
                  <c:v>44478</c:v>
                </c:pt>
                <c:pt idx="20">
                  <c:v>44479</c:v>
                </c:pt>
                <c:pt idx="21">
                  <c:v>44480</c:v>
                </c:pt>
                <c:pt idx="22">
                  <c:v>44481</c:v>
                </c:pt>
                <c:pt idx="23">
                  <c:v>44482</c:v>
                </c:pt>
                <c:pt idx="24">
                  <c:v>44483</c:v>
                </c:pt>
                <c:pt idx="25">
                  <c:v>44484</c:v>
                </c:pt>
                <c:pt idx="26">
                  <c:v>44485</c:v>
                </c:pt>
                <c:pt idx="27">
                  <c:v>44486</c:v>
                </c:pt>
                <c:pt idx="28">
                  <c:v>44487</c:v>
                </c:pt>
                <c:pt idx="29">
                  <c:v>44488</c:v>
                </c:pt>
                <c:pt idx="30">
                  <c:v>44489</c:v>
                </c:pt>
                <c:pt idx="31">
                  <c:v>44490</c:v>
                </c:pt>
                <c:pt idx="32">
                  <c:v>44491</c:v>
                </c:pt>
                <c:pt idx="33">
                  <c:v>44492</c:v>
                </c:pt>
                <c:pt idx="34">
                  <c:v>44493</c:v>
                </c:pt>
                <c:pt idx="35">
                  <c:v>44494</c:v>
                </c:pt>
                <c:pt idx="36">
                  <c:v>44495</c:v>
                </c:pt>
                <c:pt idx="37">
                  <c:v>44496</c:v>
                </c:pt>
                <c:pt idx="38">
                  <c:v>44497</c:v>
                </c:pt>
                <c:pt idx="39">
                  <c:v>44498</c:v>
                </c:pt>
                <c:pt idx="40">
                  <c:v>44499</c:v>
                </c:pt>
                <c:pt idx="41">
                  <c:v>44500</c:v>
                </c:pt>
                <c:pt idx="42">
                  <c:v>44501</c:v>
                </c:pt>
                <c:pt idx="43">
                  <c:v>44502</c:v>
                </c:pt>
                <c:pt idx="44">
                  <c:v>44503</c:v>
                </c:pt>
                <c:pt idx="45">
                  <c:v>44504</c:v>
                </c:pt>
                <c:pt idx="46">
                  <c:v>44505</c:v>
                </c:pt>
                <c:pt idx="47">
                  <c:v>44506</c:v>
                </c:pt>
                <c:pt idx="48">
                  <c:v>44507</c:v>
                </c:pt>
                <c:pt idx="49">
                  <c:v>44508</c:v>
                </c:pt>
                <c:pt idx="50">
                  <c:v>44509</c:v>
                </c:pt>
                <c:pt idx="51">
                  <c:v>44510</c:v>
                </c:pt>
              </c:numCache>
            </c:numRef>
          </c:cat>
          <c:val>
            <c:numRef>
              <c:f>Sheet!$B$2:$B$53</c:f>
              <c:numCache>
                <c:formatCode>0</c:formatCode>
                <c:ptCount val="52"/>
                <c:pt idx="0">
                  <c:v>1148</c:v>
                </c:pt>
                <c:pt idx="1">
                  <c:v>233</c:v>
                </c:pt>
                <c:pt idx="2">
                  <c:v>75</c:v>
                </c:pt>
                <c:pt idx="3">
                  <c:v>76</c:v>
                </c:pt>
                <c:pt idx="4">
                  <c:v>71</c:v>
                </c:pt>
                <c:pt idx="5">
                  <c:v>139</c:v>
                </c:pt>
                <c:pt idx="6">
                  <c:v>101</c:v>
                </c:pt>
                <c:pt idx="7">
                  <c:v>18</c:v>
                </c:pt>
                <c:pt idx="8">
                  <c:v>69</c:v>
                </c:pt>
                <c:pt idx="9">
                  <c:v>25</c:v>
                </c:pt>
                <c:pt idx="10">
                  <c:v>40</c:v>
                </c:pt>
                <c:pt idx="11">
                  <c:v>62</c:v>
                </c:pt>
                <c:pt idx="12">
                  <c:v>28</c:v>
                </c:pt>
                <c:pt idx="13">
                  <c:v>31</c:v>
                </c:pt>
                <c:pt idx="14">
                  <c:v>25</c:v>
                </c:pt>
                <c:pt idx="15">
                  <c:v>17</c:v>
                </c:pt>
                <c:pt idx="16">
                  <c:v>53</c:v>
                </c:pt>
                <c:pt idx="17">
                  <c:v>97</c:v>
                </c:pt>
                <c:pt idx="18">
                  <c:v>133</c:v>
                </c:pt>
                <c:pt idx="19">
                  <c:v>96</c:v>
                </c:pt>
                <c:pt idx="20">
                  <c:v>25</c:v>
                </c:pt>
                <c:pt idx="21">
                  <c:v>39</c:v>
                </c:pt>
                <c:pt idx="22">
                  <c:v>48</c:v>
                </c:pt>
                <c:pt idx="23">
                  <c:v>66</c:v>
                </c:pt>
                <c:pt idx="24">
                  <c:v>133</c:v>
                </c:pt>
                <c:pt idx="25">
                  <c:v>94</c:v>
                </c:pt>
                <c:pt idx="26">
                  <c:v>44</c:v>
                </c:pt>
                <c:pt idx="27">
                  <c:v>42</c:v>
                </c:pt>
                <c:pt idx="28">
                  <c:v>47</c:v>
                </c:pt>
                <c:pt idx="29">
                  <c:v>104</c:v>
                </c:pt>
                <c:pt idx="30">
                  <c:v>164</c:v>
                </c:pt>
                <c:pt idx="31">
                  <c:v>149</c:v>
                </c:pt>
                <c:pt idx="32">
                  <c:v>153</c:v>
                </c:pt>
                <c:pt idx="33">
                  <c:v>143</c:v>
                </c:pt>
                <c:pt idx="34">
                  <c:v>94</c:v>
                </c:pt>
                <c:pt idx="35">
                  <c:v>127</c:v>
                </c:pt>
                <c:pt idx="36">
                  <c:v>159</c:v>
                </c:pt>
                <c:pt idx="37">
                  <c:v>192</c:v>
                </c:pt>
                <c:pt idx="38">
                  <c:v>101</c:v>
                </c:pt>
                <c:pt idx="39">
                  <c:v>90</c:v>
                </c:pt>
                <c:pt idx="40">
                  <c:v>89</c:v>
                </c:pt>
                <c:pt idx="41">
                  <c:v>122</c:v>
                </c:pt>
                <c:pt idx="42">
                  <c:v>298</c:v>
                </c:pt>
                <c:pt idx="43">
                  <c:v>1214</c:v>
                </c:pt>
                <c:pt idx="44">
                  <c:v>893</c:v>
                </c:pt>
                <c:pt idx="45">
                  <c:v>1299</c:v>
                </c:pt>
                <c:pt idx="46">
                  <c:v>360</c:v>
                </c:pt>
                <c:pt idx="47">
                  <c:v>144</c:v>
                </c:pt>
                <c:pt idx="48">
                  <c:v>312</c:v>
                </c:pt>
                <c:pt idx="49">
                  <c:v>237</c:v>
                </c:pt>
                <c:pt idx="50">
                  <c:v>174</c:v>
                </c:pt>
                <c:pt idx="51">
                  <c:v>241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0D9C-4C7D-AE07-EF821EBDB4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3897200"/>
        <c:axId val="685706832"/>
      </c:lineChart>
      <c:dateAx>
        <c:axId val="683897200"/>
        <c:scaling>
          <c:orientation val="minMax"/>
        </c:scaling>
        <c:delete val="0"/>
        <c:axPos val="b"/>
        <c:numFmt formatCode="m/d/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08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ettoPro" panose="020B0504020101010102" pitchFamily="34" charset="-18"/>
                <a:ea typeface="+mn-ea"/>
                <a:cs typeface="NettoPro" panose="020B0504020101010102" pitchFamily="34" charset="-18"/>
              </a:defRPr>
            </a:pPr>
            <a:endParaRPr lang="cs-CZ"/>
          </a:p>
        </c:txPr>
        <c:crossAx val="685706832"/>
        <c:crosses val="autoZero"/>
        <c:auto val="1"/>
        <c:lblOffset val="100"/>
        <c:baseTimeUnit val="days"/>
      </c:dateAx>
      <c:valAx>
        <c:axId val="68570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ettoPro" panose="020B0504020101010102" pitchFamily="34" charset="-18"/>
                <a:ea typeface="+mn-ea"/>
                <a:cs typeface="NettoPro" panose="020B0504020101010102" pitchFamily="34" charset="-18"/>
              </a:defRPr>
            </a:pPr>
            <a:endParaRPr lang="cs-CZ"/>
          </a:p>
        </c:txPr>
        <c:crossAx val="68389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>
          <a:latin typeface="NettoPro" panose="020B0504020101010102" pitchFamily="34" charset="-18"/>
          <a:cs typeface="NettoPro" panose="020B0504020101010102" pitchFamily="34" charset="-18"/>
        </a:defRPr>
      </a:pPr>
      <a:endParaRPr lang="cs-C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D3114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3A0ABF"/>
                    </a:solidFill>
                    <a:latin typeface="+mj-lt"/>
                    <a:ea typeface="+mn-ea"/>
                    <a:cs typeface="NettoPro" panose="020B0504020101010102" pitchFamily="34" charset="-18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Sheet!$A$2:$A$10</c:f>
              <c:strCache>
                <c:ptCount val="9"/>
                <c:pt idx="0">
                  <c:v>aeronet.cz</c:v>
                </c:pt>
                <c:pt idx="1">
                  <c:v>seznamzpravy.cz</c:v>
                </c:pt>
                <c:pt idx="2">
                  <c:v>novinky.cz</c:v>
                </c:pt>
                <c:pt idx="3">
                  <c:v>blesk.cz</c:v>
                </c:pt>
                <c:pt idx="4">
                  <c:v>idnes.cz</c:v>
                </c:pt>
                <c:pt idx="5">
                  <c:v>parlamentnilisty.cz</c:v>
                </c:pt>
                <c:pt idx="6">
                  <c:v>poradte.cz</c:v>
                </c:pt>
                <c:pt idx="7">
                  <c:v>emimino.cz</c:v>
                </c:pt>
                <c:pt idx="8">
                  <c:v>cz.sputniknews.com</c:v>
                </c:pt>
              </c:strCache>
            </c:strRef>
          </c:cat>
          <c:val>
            <c:numRef>
              <c:f>Sheet!$E$2:$E$10</c:f>
              <c:numCache>
                <c:formatCode>0</c:formatCode>
                <c:ptCount val="9"/>
                <c:pt idx="0">
                  <c:v>634</c:v>
                </c:pt>
                <c:pt idx="1">
                  <c:v>633</c:v>
                </c:pt>
                <c:pt idx="2">
                  <c:v>584</c:v>
                </c:pt>
                <c:pt idx="3">
                  <c:v>217</c:v>
                </c:pt>
                <c:pt idx="4">
                  <c:v>163</c:v>
                </c:pt>
                <c:pt idx="5">
                  <c:v>83</c:v>
                </c:pt>
                <c:pt idx="6">
                  <c:v>82</c:v>
                </c:pt>
                <c:pt idx="7">
                  <c:v>77</c:v>
                </c:pt>
                <c:pt idx="8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D9-4D40-BC33-920B0DF805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595990639"/>
        <c:axId val="670009823"/>
      </c:barChart>
      <c:catAx>
        <c:axId val="59599063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NettoPro" panose="020B0504020101010102" pitchFamily="34" charset="-18"/>
              </a:defRPr>
            </a:pPr>
            <a:endParaRPr lang="cs-CZ"/>
          </a:p>
        </c:txPr>
        <c:crossAx val="670009823"/>
        <c:crosses val="autoZero"/>
        <c:auto val="1"/>
        <c:lblAlgn val="ctr"/>
        <c:lblOffset val="100"/>
        <c:noMultiLvlLbl val="0"/>
      </c:catAx>
      <c:valAx>
        <c:axId val="670009823"/>
        <c:scaling>
          <c:orientation val="minMax"/>
        </c:scaling>
        <c:delete val="1"/>
        <c:axPos val="t"/>
        <c:numFmt formatCode="0" sourceLinked="1"/>
        <c:majorTickMark val="none"/>
        <c:minorTickMark val="none"/>
        <c:tickLblPos val="nextTo"/>
        <c:crossAx val="595990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+mj-lt"/>
          <a:cs typeface="NettoPro" panose="020B0504020101010102" pitchFamily="34" charset="-18"/>
        </a:defRPr>
      </a:pPr>
      <a:endParaRPr lang="cs-CZ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14266307467875"/>
          <c:y val="0.17842163555662674"/>
          <c:w val="0.49156146106736659"/>
          <c:h val="0.7481653060497545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90-5E48-8C76-DDC9F95EC71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90-5E48-8C76-DDC9F95EC719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090-5E48-8C76-DDC9F95EC719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090-5E48-8C76-DDC9F95EC719}"/>
              </c:ext>
            </c:extLst>
          </c:dPt>
          <c:dLbls>
            <c:dLbl>
              <c:idx val="0"/>
              <c:layout>
                <c:manualLayout>
                  <c:x val="-2.7336816546349577E-2"/>
                  <c:y val="-4.2278272929221847E-3"/>
                </c:manualLayout>
              </c:layout>
              <c:tx>
                <c:rich>
                  <a:bodyPr/>
                  <a:lstStyle/>
                  <a:p>
                    <a:fld id="{1327BAF4-2C75-3040-A85E-97FF02FB3A46}" type="CATEGORYNAME">
                      <a:rPr lang="en-US"/>
                      <a:pPr/>
                      <a:t>[NÁZEV KATEGORIE]</a:t>
                    </a:fld>
                    <a:r>
                      <a:rPr lang="en-US" baseline="0" dirty="0"/>
                      <a:t>
</a:t>
                    </a:r>
                    <a:fld id="{4A9C965E-7A13-A24C-8293-6A51028E862B}" type="PERCENTAGE">
                      <a:rPr lang="en-US" sz="1800" baseline="0"/>
                      <a:pPr/>
                      <a:t>[PROCENTO]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090-5E48-8C76-DDC9F95EC719}"/>
                </c:ext>
              </c:extLst>
            </c:dLbl>
            <c:dLbl>
              <c:idx val="1"/>
              <c:layout>
                <c:manualLayout>
                  <c:x val="2.2222222222222109E-2"/>
                  <c:y val="6.6555322784626864E-2"/>
                </c:manualLayout>
              </c:layout>
              <c:tx>
                <c:rich>
                  <a:bodyPr/>
                  <a:lstStyle/>
                  <a:p>
                    <a:fld id="{1979A69B-975F-854D-9006-ADFA0873A2E7}" type="CATEGORYNAME">
                      <a:rPr lang="en-US"/>
                      <a:pPr/>
                      <a:t>[NÁZEV KATEGORIE]</a:t>
                    </a:fld>
                    <a:r>
                      <a:rPr lang="en-US" baseline="0" dirty="0"/>
                      <a:t>
</a:t>
                    </a:r>
                    <a:fld id="{0C332F7A-1A69-C44F-8715-F32AF5EEACE8}" type="PERCENTAGE">
                      <a:rPr lang="en-US" sz="1800" baseline="0"/>
                      <a:pPr/>
                      <a:t>[PROCENTO]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090-5E48-8C76-DDC9F95EC719}"/>
                </c:ext>
              </c:extLst>
            </c:dLbl>
            <c:dLbl>
              <c:idx val="2"/>
              <c:layout>
                <c:manualLayout>
                  <c:x val="0.10803544126942689"/>
                  <c:y val="-8.4556545858443841E-2"/>
                </c:manualLayout>
              </c:layout>
              <c:tx>
                <c:rich>
                  <a:bodyPr/>
                  <a:lstStyle/>
                  <a:p>
                    <a:fld id="{9F511AE6-CAD7-4E4E-94FA-98A841872C4A}" type="CATEGORYNAME">
                      <a:rPr lang="en-US"/>
                      <a:pPr/>
                      <a:t>[NÁZEV KATEGORIE]</a:t>
                    </a:fld>
                    <a:r>
                      <a:rPr lang="en-US" baseline="0" dirty="0"/>
                      <a:t>
</a:t>
                    </a:r>
                    <a:fld id="{E7C07121-0EC6-F845-BE37-86A97372564C}" type="PERCENTAGE">
                      <a:rPr lang="en-US" sz="1800" baseline="0"/>
                      <a:pPr/>
                      <a:t>[PROCENTO]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090-5E48-8C76-DDC9F95EC71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26BA566-CB88-AE4B-87B7-3909A92DEAB5}" type="CATEGORYNAME">
                      <a:rPr lang="en-US"/>
                      <a:pPr/>
                      <a:t>[NÁZEV KATEGORIE]</a:t>
                    </a:fld>
                    <a:r>
                      <a:rPr lang="en-US" baseline="0" dirty="0"/>
                      <a:t>
</a:t>
                    </a:r>
                    <a:fld id="{33C867D9-236A-9345-9729-F5D1C9F78012}" type="PERCENTAGE">
                      <a:rPr lang="en-US" sz="1800" baseline="0"/>
                      <a:pPr/>
                      <a:t>[PROCENTO]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090-5E48-8C76-DDC9F95EC7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Sheet!$A$2:$A$5</c:f>
              <c:strCache>
                <c:ptCount val="4"/>
                <c:pt idx="0">
                  <c:v>Podpora 3.dávky</c:v>
                </c:pt>
                <c:pt idx="1">
                  <c:v>Ambivalentní vůči 3. dávce</c:v>
                </c:pt>
                <c:pt idx="2">
                  <c:v>Negativní vůči očkování</c:v>
                </c:pt>
                <c:pt idx="3">
                  <c:v>Neutrální</c:v>
                </c:pt>
              </c:strCache>
            </c:strRef>
          </c:cat>
          <c:val>
            <c:numRef>
              <c:f>Sheet!$B$2:$B$5</c:f>
              <c:numCache>
                <c:formatCode>General</c:formatCode>
                <c:ptCount val="4"/>
                <c:pt idx="0" formatCode="0.00">
                  <c:v>137</c:v>
                </c:pt>
                <c:pt idx="1">
                  <c:v>76</c:v>
                </c:pt>
                <c:pt idx="2" formatCode="0.00">
                  <c:v>463</c:v>
                </c:pt>
                <c:pt idx="3" formatCode="0.00">
                  <c:v>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090-5E48-8C76-DDC9F95EC7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A_6C665E3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29698EA-BCD1-4A32-89A2-2E1D44E54440}" authorId="{ADAA25F0-E852-CFEF-8DCB-0A8635031CCA}" created="2021-12-03T11:15:08.02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18648114" sldId="266"/>
      <ac:picMk id="10" creationId="{EDFF47C3-E8C7-49BB-A3BC-62C0C6C9C05D}"/>
    </ac:deMkLst>
    <p188:replyLst>
      <p188:reply id="{A3DAA26B-90F9-43C4-8DEA-1F840AC76023}" authorId="{FE5A1022-5C05-8D45-065A-B357D2994BA4}" created="2021-12-03T12:58:37.915">
        <p188:txBody>
          <a:bodyPr/>
          <a:lstStyle/>
          <a:p>
            <a:r>
              <a:rPr lang="cs-CZ"/>
              <a:t>Mezery mezi % a číslem si dělá xls sám, automaticky. Neradno do toho zasahovat.</a:t>
            </a:r>
          </a:p>
        </p188:txBody>
      </p188:reply>
    </p188:replyLst>
    <p188:txBody>
      <a:bodyPr/>
      <a:lstStyle/>
      <a:p>
        <a:r>
          <a:rPr lang="cs-CZ"/>
          <a:t>U grafů chybí mezera mezi číslem a znaménkem pro procento</a:t>
        </a:r>
      </a:p>
    </p188:txBody>
  </p188:cm>
</p188:cmLst>
</file>

<file path=ppt/comments/modernComment_10C_419A39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E35EBF-0963-4138-9658-A65B599E9372}" authorId="{ADAA25F0-E852-CFEF-8DCB-0A8635031CCA}" created="2021-12-03T11:24:20.92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8789146" sldId="268"/>
      <ac:picMk id="3" creationId="{DB5631C0-5DB7-43B4-BD69-64ED873EBAAB}"/>
    </ac:deMkLst>
    <p188:replyLst>
      <p188:reply id="{B75F27F2-4FA6-43F9-BC72-1FB2AF0985AF}" authorId="{FE5A1022-5C05-8D45-065A-B357D2994BA4}" created="2021-12-03T15:28:08.156">
        <p188:txBody>
          <a:bodyPr/>
          <a:lstStyle/>
          <a:p>
            <a:r>
              <a:rPr lang="cs-CZ"/>
              <a:t>Jde opět o funkcionalitu xls</a:t>
            </a:r>
          </a:p>
        </p188:txBody>
      </p188:reply>
    </p188:replyLst>
    <p188:txBody>
      <a:bodyPr/>
      <a:lstStyle/>
      <a:p>
        <a:r>
          <a:rPr lang="cs-CZ"/>
          <a:t>U veřejnoprávních chybí mezera mezi číslem a procentem</a:t>
        </a:r>
      </a:p>
    </p188:txBody>
  </p188:cm>
</p188:cmLst>
</file>

<file path=ppt/comments/modernComment_10D_47F394C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A3A36B7-179B-4105-B35F-4A420DF4362E}" authorId="{ADAA25F0-E852-CFEF-8DCB-0A8635031CCA}" created="2021-12-03T11:15:43.85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07145667" sldId="269"/>
      <ac:picMk id="20" creationId="{9242CD5F-FF87-42A7-82C4-784620FDB464}"/>
    </ac:deMkLst>
    <p188:replyLst>
      <p188:reply id="{C9A461FB-2E46-494C-A0DF-6CD5BBBC9894}" authorId="{FE5A1022-5C05-8D45-065A-B357D2994BA4}" created="2021-12-03T12:59:52.021">
        <p188:txBody>
          <a:bodyPr/>
          <a:lstStyle/>
          <a:p>
            <a:r>
              <a:rPr lang="cs-CZ"/>
              <a:t>Jde jen o zobrazení. Když si to zvětšíš, je Babišova stovka stejná jako číslo u Vojtěcha. Opět jde o funkcionalitu xls, do které nezasahujeme. Písmo je u všech představitelů stejné.</a:t>
            </a:r>
          </a:p>
        </p188:txBody>
      </p188:reply>
    </p188:replyLst>
    <p188:txBody>
      <a:bodyPr/>
      <a:lstStyle/>
      <a:p>
        <a:r>
          <a:rPr lang="cs-CZ"/>
          <a:t>Babišova stovka má nějaký divný formát - mezera navíc?</a:t>
        </a:r>
      </a:p>
    </p188:txBody>
  </p188:cm>
</p188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72A84-3637-4FB8-BB83-2F1DAB61B715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F3E4A-3565-4492-88E9-71F4A69ED9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630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08E8877B-B6F1-4A28-A47F-A5D6C35C7595}"/>
              </a:ext>
            </a:extLst>
          </p:cNvPr>
          <p:cNvSpPr/>
          <p:nvPr userDrawn="1"/>
        </p:nvSpPr>
        <p:spPr>
          <a:xfrm>
            <a:off x="0" y="0"/>
            <a:ext cx="12192000" cy="5797973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AFDF0BE4-2D62-489B-87D8-1C8AC6675D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3567" y="747047"/>
            <a:ext cx="2564863" cy="706008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908A6283-D635-458C-A79D-D7DE193D8F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607" y="6057900"/>
            <a:ext cx="539000" cy="539750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0D3A5E18-888C-4542-85BD-BA3CD6EEED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5096" y="6057871"/>
            <a:ext cx="1786669" cy="539779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E5A410BD-9634-459F-B1A7-4FD869C4CD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44805" y="5910341"/>
            <a:ext cx="1930489" cy="82169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054A6C2-BC77-4262-8F93-1C8BA2ED83F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149" y="5910341"/>
            <a:ext cx="1968448" cy="836941"/>
          </a:xfrm>
          <a:prstGeom prst="rect">
            <a:avLst/>
          </a:prstGeom>
        </p:spPr>
      </p:pic>
      <p:sp>
        <p:nvSpPr>
          <p:cNvPr id="9" name="Nadpis 14">
            <a:extLst>
              <a:ext uri="{FF2B5EF4-FFF2-40B4-BE49-F238E27FC236}">
                <a16:creationId xmlns:a16="http://schemas.microsoft.com/office/drawing/2014/main" id="{BAAD6AE5-335E-4480-A985-16A0C2C9B2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8052" y="1745296"/>
            <a:ext cx="8975896" cy="2142979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Zde vložte</a:t>
            </a:r>
            <a:br>
              <a:rPr lang="cs-CZ" dirty="0"/>
            </a:br>
            <a:r>
              <a:rPr lang="cs-CZ" dirty="0"/>
              <a:t>celý název prezentace</a:t>
            </a:r>
          </a:p>
        </p:txBody>
      </p:sp>
      <p:sp>
        <p:nvSpPr>
          <p:cNvPr id="11" name="Zástupný text 23">
            <a:extLst>
              <a:ext uri="{FF2B5EF4-FFF2-40B4-BE49-F238E27FC236}">
                <a16:creationId xmlns:a16="http://schemas.microsoft.com/office/drawing/2014/main" id="{5A34C7F9-92AE-4353-A19D-93369ED38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8050" y="4058211"/>
            <a:ext cx="8975897" cy="928688"/>
          </a:xfrm>
        </p:spPr>
        <p:txBody>
          <a:bodyPr/>
          <a:lstStyle>
            <a:lvl1pPr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Zde vložte podnadpis prezentace, pokud nějaký je.</a:t>
            </a:r>
          </a:p>
        </p:txBody>
      </p:sp>
    </p:spTree>
    <p:extLst>
      <p:ext uri="{BB962C8B-B14F-4D97-AF65-F5344CB8AC3E}">
        <p14:creationId xmlns:p14="http://schemas.microsoft.com/office/powerpoint/2010/main" val="3419919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19" userDrawn="1">
          <p15:clr>
            <a:srgbClr val="FBAE40"/>
          </p15:clr>
        </p15:guide>
        <p15:guide id="2" orient="horz" pos="3816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imální prostor s 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12">
            <a:extLst>
              <a:ext uri="{FF2B5EF4-FFF2-40B4-BE49-F238E27FC236}">
                <a16:creationId xmlns:a16="http://schemas.microsoft.com/office/drawing/2014/main" id="{53DB9FD6-B312-4087-9CBF-828D8D293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4518" y="355600"/>
            <a:ext cx="9195204" cy="419337"/>
          </a:xfrm>
        </p:spPr>
        <p:txBody>
          <a:bodyPr/>
          <a:lstStyle>
            <a:lvl1pPr>
              <a:buNone/>
              <a:defRPr sz="2400">
                <a:solidFill>
                  <a:srgbClr val="D31145"/>
                </a:solidFill>
                <a:latin typeface="+mj-lt"/>
              </a:defRPr>
            </a:lvl1pPr>
          </a:lstStyle>
          <a:p>
            <a:pPr lvl="0"/>
            <a:r>
              <a:rPr lang="cs-CZ" sz="2400" dirty="0"/>
              <a:t>Zde vložte nadpis</a:t>
            </a:r>
            <a:endParaRPr lang="cs-CZ" dirty="0"/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B7375947-36C6-4A9A-BB61-0D86F256F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3446" y="370974"/>
            <a:ext cx="1523415" cy="4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7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F7515C7-F478-4D3E-B71A-C3C941E487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3446" y="6119575"/>
            <a:ext cx="1523415" cy="4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96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1">
    <p:bg>
      <p:bgPr>
        <a:solidFill>
          <a:srgbClr val="D31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6CA9837B-5F57-4744-A5AA-147ABC4B40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8516" y="2686486"/>
            <a:ext cx="5394968" cy="148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47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2">
    <p:bg>
      <p:bgPr>
        <a:solidFill>
          <a:srgbClr val="3A0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9006B6AB-AFF0-48F9-AC68-0A91B1FA5C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8516" y="2686486"/>
            <a:ext cx="5394968" cy="148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53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i snímek-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08E8877B-B6F1-4A28-A47F-A5D6C35C7595}"/>
              </a:ext>
            </a:extLst>
          </p:cNvPr>
          <p:cNvSpPr/>
          <p:nvPr userDrawn="1"/>
        </p:nvSpPr>
        <p:spPr>
          <a:xfrm flipV="1">
            <a:off x="0" y="5797973"/>
            <a:ext cx="12192000" cy="1060027"/>
          </a:xfrm>
          <a:prstGeom prst="rect">
            <a:avLst/>
          </a:prstGeom>
          <a:solidFill>
            <a:srgbClr val="D31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EC30ACCF-C870-44C3-B10C-00532CE5A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9128" y="742509"/>
            <a:ext cx="2585846" cy="710546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0C9881CA-E915-441B-8330-3E188CFB55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798" y="6054841"/>
            <a:ext cx="542809" cy="542809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12DDC69-B8F3-4CF6-A0A2-3D2C70CEAE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5096" y="6040990"/>
            <a:ext cx="1842540" cy="556659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BA932C64-D68C-4237-841E-B51C8990B7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77720" y="6054841"/>
            <a:ext cx="1671638" cy="54053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17D1591B-04A5-4879-844F-D43D99A94B1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18333" y="6057900"/>
            <a:ext cx="1655577" cy="542457"/>
          </a:xfrm>
          <a:prstGeom prst="rect">
            <a:avLst/>
          </a:prstGeom>
        </p:spPr>
      </p:pic>
      <p:sp>
        <p:nvSpPr>
          <p:cNvPr id="9" name="Nadpis 14">
            <a:extLst>
              <a:ext uri="{FF2B5EF4-FFF2-40B4-BE49-F238E27FC236}">
                <a16:creationId xmlns:a16="http://schemas.microsoft.com/office/drawing/2014/main" id="{BAAD6AE5-335E-4480-A985-16A0C2C9B2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8052" y="1745296"/>
            <a:ext cx="8975896" cy="2142979"/>
          </a:xfrm>
        </p:spPr>
        <p:txBody>
          <a:bodyPr/>
          <a:lstStyle>
            <a:lvl1pPr algn="ctr">
              <a:defRPr sz="4400">
                <a:solidFill>
                  <a:srgbClr val="D31145"/>
                </a:solidFill>
              </a:defRPr>
            </a:lvl1pPr>
          </a:lstStyle>
          <a:p>
            <a:r>
              <a:rPr lang="cs-CZ" dirty="0"/>
              <a:t>Zde vložte</a:t>
            </a:r>
            <a:br>
              <a:rPr lang="cs-CZ" dirty="0"/>
            </a:br>
            <a:r>
              <a:rPr lang="cs-CZ" dirty="0"/>
              <a:t>celý název prezentace</a:t>
            </a:r>
          </a:p>
        </p:txBody>
      </p:sp>
      <p:sp>
        <p:nvSpPr>
          <p:cNvPr id="11" name="Zástupný text 23">
            <a:extLst>
              <a:ext uri="{FF2B5EF4-FFF2-40B4-BE49-F238E27FC236}">
                <a16:creationId xmlns:a16="http://schemas.microsoft.com/office/drawing/2014/main" id="{5A34C7F9-92AE-4353-A19D-93369ED38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8050" y="4058211"/>
            <a:ext cx="8975897" cy="928688"/>
          </a:xfrm>
        </p:spPr>
        <p:txBody>
          <a:bodyPr/>
          <a:lstStyle>
            <a:lvl1pPr algn="ctr">
              <a:buNone/>
              <a:defRPr sz="2000">
                <a:solidFill>
                  <a:srgbClr val="3A0ABF"/>
                </a:solidFill>
              </a:defRPr>
            </a:lvl1pPr>
          </a:lstStyle>
          <a:p>
            <a:pPr lvl="0"/>
            <a:r>
              <a:rPr lang="cs-CZ" dirty="0"/>
              <a:t>Zde vložte podnadpis prezentace, pokud nějaký je.</a:t>
            </a:r>
          </a:p>
        </p:txBody>
      </p:sp>
    </p:spTree>
    <p:extLst>
      <p:ext uri="{BB962C8B-B14F-4D97-AF65-F5344CB8AC3E}">
        <p14:creationId xmlns:p14="http://schemas.microsoft.com/office/powerpoint/2010/main" val="559722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19" userDrawn="1">
          <p15:clr>
            <a:srgbClr val="FBAE40"/>
          </p15:clr>
        </p15:guide>
        <p15:guide id="2" orient="horz" pos="3816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ělovník">
    <p:bg>
      <p:bgPr>
        <a:solidFill>
          <a:srgbClr val="3A0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>
            <a:extLst>
              <a:ext uri="{FF2B5EF4-FFF2-40B4-BE49-F238E27FC236}">
                <a16:creationId xmlns:a16="http://schemas.microsoft.com/office/drawing/2014/main" id="{38F81C4A-E38D-42B1-B02B-2C87168D4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8052" y="2357510"/>
            <a:ext cx="8975896" cy="2142979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Zde vložte</a:t>
            </a:r>
            <a:br>
              <a:rPr lang="cs-CZ" dirty="0"/>
            </a:br>
            <a:r>
              <a:rPr lang="cs-CZ" dirty="0"/>
              <a:t>název nové kapitoly</a:t>
            </a:r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D83C3CCD-84C0-4EA3-BEDF-47CE2DEAFA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8050" y="4670425"/>
            <a:ext cx="8975897" cy="928688"/>
          </a:xfrm>
        </p:spPr>
        <p:txBody>
          <a:bodyPr/>
          <a:lstStyle>
            <a:lvl1pPr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Zde vložte podnadpis kapitoly, pokud nějaký je.</a:t>
            </a:r>
          </a:p>
        </p:txBody>
      </p:sp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6153E45C-BE5B-482A-9151-8AD9BCD0E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2880" y="713216"/>
            <a:ext cx="3606236" cy="99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95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dělovník">
    <p:bg>
      <p:bgPr>
        <a:solidFill>
          <a:srgbClr val="D31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>
            <a:extLst>
              <a:ext uri="{FF2B5EF4-FFF2-40B4-BE49-F238E27FC236}">
                <a16:creationId xmlns:a16="http://schemas.microsoft.com/office/drawing/2014/main" id="{38F81C4A-E38D-42B1-B02B-2C87168D4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8052" y="2357510"/>
            <a:ext cx="8975896" cy="2142979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Zde vložte</a:t>
            </a:r>
            <a:br>
              <a:rPr lang="cs-CZ" dirty="0"/>
            </a:br>
            <a:r>
              <a:rPr lang="cs-CZ" dirty="0"/>
              <a:t>název nové kapitoly</a:t>
            </a:r>
          </a:p>
        </p:txBody>
      </p:sp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D83C3CCD-84C0-4EA3-BEDF-47CE2DEAFA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8050" y="4670425"/>
            <a:ext cx="8975897" cy="928688"/>
          </a:xfrm>
        </p:spPr>
        <p:txBody>
          <a:bodyPr/>
          <a:lstStyle>
            <a:lvl1pPr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Zde vložte podnadpis kapitoly, pokud nějaký je.</a:t>
            </a:r>
          </a:p>
        </p:txBody>
      </p:sp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6153E45C-BE5B-482A-9151-8AD9BCD0E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2880" y="713216"/>
            <a:ext cx="3606236" cy="99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96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9">
            <a:extLst>
              <a:ext uri="{FF2B5EF4-FFF2-40B4-BE49-F238E27FC236}">
                <a16:creationId xmlns:a16="http://schemas.microsoft.com/office/drawing/2014/main" id="{C296B18D-5DE4-4CFC-A9FE-BE281B82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4384" y="6124012"/>
            <a:ext cx="5447713" cy="414900"/>
          </a:xfrm>
        </p:spPr>
        <p:txBody>
          <a:bodyPr/>
          <a:lstStyle>
            <a:lvl1pPr algn="l">
              <a:defRPr b="0">
                <a:solidFill>
                  <a:srgbClr val="D31145"/>
                </a:solidFill>
              </a:defRPr>
            </a:lvl1pPr>
          </a:lstStyle>
          <a:p>
            <a:pPr algn="l"/>
            <a:r>
              <a:rPr lang="cs-CZ" dirty="0"/>
              <a:t>Název prezentace</a:t>
            </a:r>
          </a:p>
        </p:txBody>
      </p:sp>
      <p:sp>
        <p:nvSpPr>
          <p:cNvPr id="9" name="Zástupný symbol pro číslo snímku 10">
            <a:extLst>
              <a:ext uri="{FF2B5EF4-FFF2-40B4-BE49-F238E27FC236}">
                <a16:creationId xmlns:a16="http://schemas.microsoft.com/office/drawing/2014/main" id="{90047229-208E-4E41-89E1-6992B006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4517" y="6124012"/>
            <a:ext cx="647114" cy="414900"/>
          </a:xfrm>
        </p:spPr>
        <p:txBody>
          <a:bodyPr/>
          <a:lstStyle>
            <a:lvl1pPr algn="l">
              <a:defRPr>
                <a:solidFill>
                  <a:srgbClr val="D31145"/>
                </a:solidFill>
              </a:defRPr>
            </a:lvl1pPr>
          </a:lstStyle>
          <a:p>
            <a:fld id="{92CEC0CD-AE63-4C68-ABB6-0C14989D0ECB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F99CC7D5-A1BD-4390-9F9D-D2AC04BD7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3446" y="6119575"/>
            <a:ext cx="1523415" cy="419337"/>
          </a:xfrm>
          <a:prstGeom prst="rect">
            <a:avLst/>
          </a:prstGeom>
        </p:spPr>
      </p:pic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4C8E6CF2-0EBB-49D2-ACC8-0A796AB7ED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4517" y="200148"/>
            <a:ext cx="11432345" cy="826794"/>
          </a:xfrm>
        </p:spPr>
        <p:txBody>
          <a:bodyPr anchor="ctr"/>
          <a:lstStyle>
            <a:lvl1pPr>
              <a:buNone/>
              <a:defRPr sz="4400">
                <a:solidFill>
                  <a:srgbClr val="D31145"/>
                </a:solidFill>
                <a:latin typeface="+mj-lt"/>
              </a:defRPr>
            </a:lvl1pPr>
          </a:lstStyle>
          <a:p>
            <a:pPr lvl="0"/>
            <a:r>
              <a:rPr lang="cs-CZ" sz="4400" dirty="0">
                <a:latin typeface="+mj-lt"/>
              </a:rPr>
              <a:t>Zde vložte nadpis</a:t>
            </a:r>
            <a:endParaRPr lang="cs-CZ" dirty="0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D9EAC621-31A5-4472-8DC3-2077236FAE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4175" y="1448979"/>
            <a:ext cx="11433175" cy="4248559"/>
          </a:xfrm>
        </p:spPr>
        <p:txBody>
          <a:bodyPr/>
          <a:lstStyle>
            <a:lvl1pPr>
              <a:buClr>
                <a:srgbClr val="D31145"/>
              </a:buClr>
              <a:buFont typeface="Wingdings" panose="05000000000000000000" pitchFamily="2" charset="2"/>
              <a:buChar char="§"/>
              <a:defRPr/>
            </a:lvl1pPr>
            <a:lvl2pPr>
              <a:buClr>
                <a:srgbClr val="D31145"/>
              </a:buClr>
              <a:buFont typeface="Wingdings" panose="05000000000000000000" pitchFamily="2" charset="2"/>
              <a:buChar char="§"/>
              <a:defRPr/>
            </a:lvl2pPr>
            <a:lvl3pPr>
              <a:buClr>
                <a:srgbClr val="D31145"/>
              </a:buClr>
              <a:buFont typeface="Wingdings" panose="05000000000000000000" pitchFamily="2" charset="2"/>
              <a:buChar char="§"/>
              <a:defRPr/>
            </a:lvl3pPr>
            <a:lvl4pPr>
              <a:buClr>
                <a:srgbClr val="D31145"/>
              </a:buClr>
              <a:buFont typeface="Wingdings" panose="05000000000000000000" pitchFamily="2" charset="2"/>
              <a:buChar char="§"/>
              <a:defRPr/>
            </a:lvl4pPr>
            <a:lvl5pPr>
              <a:buClr>
                <a:srgbClr val="D3114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063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F7FA558-8052-4F19-8BF0-73ED5F426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517" y="1451391"/>
            <a:ext cx="5447713" cy="823912"/>
          </a:xfrm>
        </p:spPr>
        <p:txBody>
          <a:bodyPr anchor="ctr"/>
          <a:lstStyle>
            <a:lvl1pPr marL="0" indent="0">
              <a:buNone/>
              <a:defRPr sz="1800" b="1">
                <a:solidFill>
                  <a:srgbClr val="D311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70715E-2BC4-4449-9F4B-8E5DDA3AAD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4517" y="2275303"/>
            <a:ext cx="5447713" cy="3684588"/>
          </a:xfrm>
        </p:spPr>
        <p:txBody>
          <a:bodyPr/>
          <a:lstStyle>
            <a:lvl1pPr>
              <a:buClr>
                <a:srgbClr val="D31145"/>
              </a:buClr>
              <a:buFont typeface="Wingdings" panose="05000000000000000000" pitchFamily="2" charset="2"/>
              <a:buChar char="§"/>
              <a:defRPr sz="2000"/>
            </a:lvl1pPr>
            <a:lvl2pPr>
              <a:buClr>
                <a:srgbClr val="D31145"/>
              </a:buClr>
              <a:buFont typeface="Wingdings" panose="05000000000000000000" pitchFamily="2" charset="2"/>
              <a:buChar char="§"/>
              <a:defRPr sz="1800"/>
            </a:lvl2pPr>
            <a:lvl3pPr>
              <a:buClr>
                <a:srgbClr val="D31145"/>
              </a:buClr>
              <a:buFont typeface="Wingdings" panose="05000000000000000000" pitchFamily="2" charset="2"/>
              <a:buChar char="§"/>
              <a:defRPr sz="1600"/>
            </a:lvl3pPr>
            <a:lvl4pPr>
              <a:buClr>
                <a:srgbClr val="D31145"/>
              </a:buClr>
              <a:buFont typeface="Wingdings" panose="05000000000000000000" pitchFamily="2" charset="2"/>
              <a:buChar char="§"/>
              <a:defRPr sz="1400"/>
            </a:lvl4pPr>
            <a:lvl5pPr>
              <a:buClr>
                <a:srgbClr val="D3114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813F9404-D39C-4FD2-BFFC-20C013405B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3446" y="6119575"/>
            <a:ext cx="1523415" cy="419337"/>
          </a:xfrm>
          <a:prstGeom prst="rect">
            <a:avLst/>
          </a:prstGeom>
        </p:spPr>
      </p:pic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7F634D33-15DB-47C8-A506-46381EB1C39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69148" y="1451391"/>
            <a:ext cx="5447713" cy="823912"/>
          </a:xfrm>
        </p:spPr>
        <p:txBody>
          <a:bodyPr anchor="ctr"/>
          <a:lstStyle>
            <a:lvl1pPr marL="0" indent="0">
              <a:buNone/>
              <a:defRPr sz="1800" b="1">
                <a:solidFill>
                  <a:srgbClr val="D311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obsah 3">
            <a:extLst>
              <a:ext uri="{FF2B5EF4-FFF2-40B4-BE49-F238E27FC236}">
                <a16:creationId xmlns:a16="http://schemas.microsoft.com/office/drawing/2014/main" id="{CAFE4B0E-96AC-4FAA-9FC0-B94EEFACB599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69148" y="2275303"/>
            <a:ext cx="5447713" cy="3684588"/>
          </a:xfrm>
        </p:spPr>
        <p:txBody>
          <a:bodyPr/>
          <a:lstStyle>
            <a:lvl1pPr>
              <a:buClr>
                <a:srgbClr val="D31145"/>
              </a:buClr>
              <a:buFont typeface="Wingdings" panose="05000000000000000000" pitchFamily="2" charset="2"/>
              <a:buChar char="§"/>
              <a:defRPr sz="2000"/>
            </a:lvl1pPr>
            <a:lvl2pPr>
              <a:buClr>
                <a:srgbClr val="D31145"/>
              </a:buClr>
              <a:buFont typeface="Wingdings" panose="05000000000000000000" pitchFamily="2" charset="2"/>
              <a:buChar char="§"/>
              <a:defRPr sz="1800"/>
            </a:lvl2pPr>
            <a:lvl3pPr>
              <a:buClr>
                <a:srgbClr val="D31145"/>
              </a:buClr>
              <a:buFont typeface="Wingdings" panose="05000000000000000000" pitchFamily="2" charset="2"/>
              <a:buChar char="§"/>
              <a:defRPr sz="1600"/>
            </a:lvl3pPr>
            <a:lvl4pPr>
              <a:buClr>
                <a:srgbClr val="D31145"/>
              </a:buClr>
              <a:buFont typeface="Wingdings" panose="05000000000000000000" pitchFamily="2" charset="2"/>
              <a:buChar char="§"/>
              <a:defRPr sz="1400"/>
            </a:lvl4pPr>
            <a:lvl5pPr>
              <a:buClr>
                <a:srgbClr val="D3114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 dirty="0"/>
              <a:t>První úroveň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</p:txBody>
      </p:sp>
      <p:sp>
        <p:nvSpPr>
          <p:cNvPr id="21" name="Zástupný symbol pro zápatí 9">
            <a:extLst>
              <a:ext uri="{FF2B5EF4-FFF2-40B4-BE49-F238E27FC236}">
                <a16:creationId xmlns:a16="http://schemas.microsoft.com/office/drawing/2014/main" id="{4599AD8E-A781-476F-98A3-E9034216C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4384" y="6124012"/>
            <a:ext cx="5447713" cy="414900"/>
          </a:xfrm>
        </p:spPr>
        <p:txBody>
          <a:bodyPr/>
          <a:lstStyle>
            <a:lvl1pPr>
              <a:defRPr b="0">
                <a:solidFill>
                  <a:srgbClr val="D31145"/>
                </a:solidFill>
              </a:defRPr>
            </a:lvl1pPr>
          </a:lstStyle>
          <a:p>
            <a:pPr algn="l"/>
            <a:r>
              <a:rPr lang="cs-CZ" dirty="0"/>
              <a:t>Název prezentace</a:t>
            </a:r>
          </a:p>
        </p:txBody>
      </p:sp>
      <p:sp>
        <p:nvSpPr>
          <p:cNvPr id="22" name="Zástupný symbol pro číslo snímku 10">
            <a:extLst>
              <a:ext uri="{FF2B5EF4-FFF2-40B4-BE49-F238E27FC236}">
                <a16:creationId xmlns:a16="http://schemas.microsoft.com/office/drawing/2014/main" id="{659A8C49-3942-4054-B8A5-DFE2D4914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4517" y="6124012"/>
            <a:ext cx="647114" cy="414900"/>
          </a:xfrm>
        </p:spPr>
        <p:txBody>
          <a:bodyPr/>
          <a:lstStyle>
            <a:lvl1pPr algn="l">
              <a:defRPr>
                <a:solidFill>
                  <a:srgbClr val="D31145"/>
                </a:solidFill>
              </a:defRPr>
            </a:lvl1pPr>
          </a:lstStyle>
          <a:p>
            <a:fld id="{92CEC0CD-AE63-4C68-ABB6-0C14989D0ECB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text 12">
            <a:extLst>
              <a:ext uri="{FF2B5EF4-FFF2-40B4-BE49-F238E27FC236}">
                <a16:creationId xmlns:a16="http://schemas.microsoft.com/office/drawing/2014/main" id="{88EE7455-53AB-461E-82A4-5BA5D3DE49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4517" y="200148"/>
            <a:ext cx="11432345" cy="826794"/>
          </a:xfrm>
        </p:spPr>
        <p:txBody>
          <a:bodyPr anchor="ctr"/>
          <a:lstStyle>
            <a:lvl1pPr>
              <a:buNone/>
              <a:defRPr sz="4400">
                <a:solidFill>
                  <a:srgbClr val="D31145"/>
                </a:solidFill>
                <a:latin typeface="+mj-lt"/>
              </a:defRPr>
            </a:lvl1pPr>
          </a:lstStyle>
          <a:p>
            <a:pPr lvl="0"/>
            <a:r>
              <a:rPr lang="cs-CZ" sz="4400" dirty="0">
                <a:latin typeface="+mj-lt"/>
              </a:rPr>
              <a:t>Zde vložte nadpis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3286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A036EDAC-5FC2-425B-9551-06A7EA411D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3446" y="6119575"/>
            <a:ext cx="1523415" cy="419337"/>
          </a:xfrm>
          <a:prstGeom prst="rect">
            <a:avLst/>
          </a:prstGeom>
        </p:spPr>
      </p:pic>
      <p:sp>
        <p:nvSpPr>
          <p:cNvPr id="12" name="Zástupný obsah 16">
            <a:extLst>
              <a:ext uri="{FF2B5EF4-FFF2-40B4-BE49-F238E27FC236}">
                <a16:creationId xmlns:a16="http://schemas.microsoft.com/office/drawing/2014/main" id="{AE5260FB-FB05-4879-B7FA-F37454D87A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4176" y="1448979"/>
            <a:ext cx="5196010" cy="4248559"/>
          </a:xfrm>
        </p:spPr>
        <p:txBody>
          <a:bodyPr/>
          <a:lstStyle>
            <a:lvl1pPr>
              <a:buClr>
                <a:srgbClr val="D31145"/>
              </a:buClr>
              <a:buFont typeface="Wingdings" panose="05000000000000000000" pitchFamily="2" charset="2"/>
              <a:buChar char="§"/>
              <a:defRPr/>
            </a:lvl1pPr>
            <a:lvl2pPr>
              <a:buClr>
                <a:srgbClr val="D31145"/>
              </a:buClr>
              <a:buFont typeface="Wingdings" panose="05000000000000000000" pitchFamily="2" charset="2"/>
              <a:buChar char="§"/>
              <a:defRPr/>
            </a:lvl2pPr>
            <a:lvl3pPr>
              <a:buClr>
                <a:srgbClr val="D31145"/>
              </a:buClr>
              <a:buFont typeface="Wingdings" panose="05000000000000000000" pitchFamily="2" charset="2"/>
              <a:buChar char="§"/>
              <a:defRPr/>
            </a:lvl3pPr>
            <a:lvl4pPr>
              <a:buClr>
                <a:srgbClr val="D31145"/>
              </a:buClr>
              <a:buFont typeface="Wingdings" panose="05000000000000000000" pitchFamily="2" charset="2"/>
              <a:buChar char="§"/>
              <a:defRPr/>
            </a:lvl4pPr>
            <a:lvl5pPr>
              <a:buClr>
                <a:srgbClr val="D31145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3" name="Zástupný symbol obrázku 12">
            <a:extLst>
              <a:ext uri="{FF2B5EF4-FFF2-40B4-BE49-F238E27FC236}">
                <a16:creationId xmlns:a16="http://schemas.microsoft.com/office/drawing/2014/main" id="{8A8B2EC4-F418-471F-BC1D-38C472C453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25551" y="1448979"/>
            <a:ext cx="6091309" cy="4248559"/>
          </a:xfrm>
        </p:spPr>
        <p:txBody>
          <a:bodyPr anchor="t"/>
          <a:lstStyle>
            <a:lvl1pPr algn="ctr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6" name="Zástupný symbol pro zápatí 9">
            <a:extLst>
              <a:ext uri="{FF2B5EF4-FFF2-40B4-BE49-F238E27FC236}">
                <a16:creationId xmlns:a16="http://schemas.microsoft.com/office/drawing/2014/main" id="{F79A2D68-D3AB-4656-85FE-883D9DE6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4384" y="6124012"/>
            <a:ext cx="5447713" cy="414900"/>
          </a:xfrm>
        </p:spPr>
        <p:txBody>
          <a:bodyPr/>
          <a:lstStyle>
            <a:lvl1pPr>
              <a:defRPr b="0">
                <a:solidFill>
                  <a:srgbClr val="D31145"/>
                </a:solidFill>
              </a:defRPr>
            </a:lvl1pPr>
          </a:lstStyle>
          <a:p>
            <a:pPr algn="l"/>
            <a:r>
              <a:rPr lang="cs-CZ" dirty="0"/>
              <a:t>Název prezentace</a:t>
            </a:r>
          </a:p>
        </p:txBody>
      </p:sp>
      <p:sp>
        <p:nvSpPr>
          <p:cNvPr id="17" name="Zástupný symbol pro číslo snímku 10">
            <a:extLst>
              <a:ext uri="{FF2B5EF4-FFF2-40B4-BE49-F238E27FC236}">
                <a16:creationId xmlns:a16="http://schemas.microsoft.com/office/drawing/2014/main" id="{2F72923A-4AE7-4DBE-9405-FADAB2D65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4517" y="6124012"/>
            <a:ext cx="647114" cy="414900"/>
          </a:xfrm>
        </p:spPr>
        <p:txBody>
          <a:bodyPr/>
          <a:lstStyle>
            <a:lvl1pPr algn="l">
              <a:defRPr>
                <a:solidFill>
                  <a:srgbClr val="D31145"/>
                </a:solidFill>
              </a:defRPr>
            </a:lvl1pPr>
          </a:lstStyle>
          <a:p>
            <a:fld id="{92CEC0CD-AE63-4C68-ABB6-0C14989D0ECB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text 12">
            <a:extLst>
              <a:ext uri="{FF2B5EF4-FFF2-40B4-BE49-F238E27FC236}">
                <a16:creationId xmlns:a16="http://schemas.microsoft.com/office/drawing/2014/main" id="{B5C41844-D171-4E8D-8792-78153FE9E5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4517" y="200148"/>
            <a:ext cx="11432345" cy="826794"/>
          </a:xfrm>
        </p:spPr>
        <p:txBody>
          <a:bodyPr anchor="ctr"/>
          <a:lstStyle>
            <a:lvl1pPr>
              <a:buNone/>
              <a:defRPr sz="4400">
                <a:solidFill>
                  <a:srgbClr val="D31145"/>
                </a:solidFill>
                <a:latin typeface="+mj-lt"/>
              </a:defRPr>
            </a:lvl1pPr>
          </a:lstStyle>
          <a:p>
            <a:pPr lvl="0"/>
            <a:r>
              <a:rPr lang="cs-CZ" sz="4400" dirty="0">
                <a:latin typeface="+mj-lt"/>
              </a:rPr>
              <a:t>Zde vložte nadpis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151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E0CE0628-74A7-4077-AFEC-8D4463AB2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3446" y="6119575"/>
            <a:ext cx="1523415" cy="419337"/>
          </a:xfrm>
          <a:prstGeom prst="rect">
            <a:avLst/>
          </a:prstGeom>
        </p:spPr>
      </p:pic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C607E1B7-A920-47D2-AB03-8DE43F017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4384" y="6124012"/>
            <a:ext cx="5447713" cy="414900"/>
          </a:xfrm>
        </p:spPr>
        <p:txBody>
          <a:bodyPr/>
          <a:lstStyle>
            <a:lvl1pPr>
              <a:defRPr b="0">
                <a:solidFill>
                  <a:srgbClr val="D31145"/>
                </a:solidFill>
              </a:defRPr>
            </a:lvl1pPr>
          </a:lstStyle>
          <a:p>
            <a:pPr algn="l"/>
            <a:r>
              <a:rPr lang="cs-CZ" dirty="0"/>
              <a:t>Název prezentace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E02EF66-9403-444D-B4EC-CCCC11A2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4517" y="6124012"/>
            <a:ext cx="647114" cy="414900"/>
          </a:xfrm>
        </p:spPr>
        <p:txBody>
          <a:bodyPr/>
          <a:lstStyle>
            <a:lvl1pPr algn="l">
              <a:defRPr>
                <a:solidFill>
                  <a:srgbClr val="D31145"/>
                </a:solidFill>
              </a:defRPr>
            </a:lvl1pPr>
          </a:lstStyle>
          <a:p>
            <a:fld id="{92CEC0CD-AE63-4C68-ABB6-0C14989D0ECB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text 12">
            <a:extLst>
              <a:ext uri="{FF2B5EF4-FFF2-40B4-BE49-F238E27FC236}">
                <a16:creationId xmlns:a16="http://schemas.microsoft.com/office/drawing/2014/main" id="{F62AFA40-736A-4FF3-97D1-90864EA807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4517" y="200148"/>
            <a:ext cx="11432345" cy="826794"/>
          </a:xfrm>
        </p:spPr>
        <p:txBody>
          <a:bodyPr anchor="ctr"/>
          <a:lstStyle>
            <a:lvl1pPr>
              <a:buNone/>
              <a:defRPr sz="4400">
                <a:solidFill>
                  <a:srgbClr val="D31145"/>
                </a:solidFill>
                <a:latin typeface="+mj-lt"/>
              </a:defRPr>
            </a:lvl1pPr>
          </a:lstStyle>
          <a:p>
            <a:pPr lvl="0"/>
            <a:r>
              <a:rPr lang="cs-CZ" sz="4400" dirty="0">
                <a:latin typeface="+mj-lt"/>
              </a:rPr>
              <a:t>Zde vložte nadpis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529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uze nadpis">
    <p:bg>
      <p:bgPr>
        <a:solidFill>
          <a:srgbClr val="D31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E0CE0628-74A7-4077-AFEC-8D4463AB2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3446" y="6119575"/>
            <a:ext cx="1523415" cy="419337"/>
          </a:xfrm>
          <a:prstGeom prst="rect">
            <a:avLst/>
          </a:prstGeom>
        </p:spPr>
      </p:pic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C607E1B7-A920-47D2-AB03-8DE43F017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4384" y="6124012"/>
            <a:ext cx="5447713" cy="414900"/>
          </a:xfrm>
        </p:spPr>
        <p:txBody>
          <a:bodyPr/>
          <a:lstStyle>
            <a:lvl1pPr>
              <a:defRPr b="0">
                <a:solidFill>
                  <a:srgbClr val="D31145"/>
                </a:solidFill>
              </a:defRPr>
            </a:lvl1pPr>
          </a:lstStyle>
          <a:p>
            <a:pPr algn="l"/>
            <a:r>
              <a:rPr lang="cs-CZ" dirty="0"/>
              <a:t>Název prezentace</a:t>
            </a: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E02EF66-9403-444D-B4EC-CCCC11A2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4517" y="6124012"/>
            <a:ext cx="647114" cy="414900"/>
          </a:xfrm>
        </p:spPr>
        <p:txBody>
          <a:bodyPr/>
          <a:lstStyle>
            <a:lvl1pPr algn="l">
              <a:defRPr>
                <a:solidFill>
                  <a:srgbClr val="D31145"/>
                </a:solidFill>
              </a:defRPr>
            </a:lvl1pPr>
          </a:lstStyle>
          <a:p>
            <a:fld id="{92CEC0CD-AE63-4C68-ABB6-0C14989D0ECB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text 12">
            <a:extLst>
              <a:ext uri="{FF2B5EF4-FFF2-40B4-BE49-F238E27FC236}">
                <a16:creationId xmlns:a16="http://schemas.microsoft.com/office/drawing/2014/main" id="{F62AFA40-736A-4FF3-97D1-90864EA807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4517" y="200148"/>
            <a:ext cx="11432345" cy="826794"/>
          </a:xfrm>
        </p:spPr>
        <p:txBody>
          <a:bodyPr anchor="ctr"/>
          <a:lstStyle>
            <a:lvl1pPr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sz="4400" dirty="0">
                <a:latin typeface="+mj-lt"/>
              </a:rPr>
              <a:t>Zde vložte nadpis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080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BD6A85D-9E0D-4E12-96C7-320D6AA2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9A7139-7CDB-4B2C-B483-08574A9C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EE6E6F-4FEE-4D93-BD15-682774C3C7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B1D97F-7054-4970-A02F-9F43709D9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Název prezentace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73A3E7-DE75-4EE9-86D6-8390881A7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EC0CD-AE63-4C68-ABB6-0C14989D0E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000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9" r:id="rId2"/>
    <p:sldLayoutId id="2147483651" r:id="rId3"/>
    <p:sldLayoutId id="2147483661" r:id="rId4"/>
    <p:sldLayoutId id="2147483652" r:id="rId5"/>
    <p:sldLayoutId id="2147483653" r:id="rId6"/>
    <p:sldLayoutId id="2147483656" r:id="rId7"/>
    <p:sldLayoutId id="2147483654" r:id="rId8"/>
    <p:sldLayoutId id="2147483662" r:id="rId9"/>
    <p:sldLayoutId id="2147483660" r:id="rId10"/>
    <p:sldLayoutId id="2147483655" r:id="rId11"/>
    <p:sldLayoutId id="2147483657" r:id="rId12"/>
    <p:sldLayoutId id="214748365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microsoft.com/office/2018/10/relationships/comments" Target="../comments/modernComment_10C_419A39A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svg"/><Relationship Id="rId11" Type="http://schemas.openxmlformats.org/officeDocument/2006/relationships/image" Target="../media/image66.svg"/><Relationship Id="rId5" Type="http://schemas.openxmlformats.org/officeDocument/2006/relationships/image" Target="../media/image60.pn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59.sv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chart" Target="../charts/chart1.xml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hyperlink" Target="https://twitter.com/annasulcova/status/1451533228381192193" TargetMode="External"/><Relationship Id="rId7" Type="http://schemas.openxmlformats.org/officeDocument/2006/relationships/chart" Target="../charts/chart2.xml"/><Relationship Id="rId2" Type="http://schemas.openxmlformats.org/officeDocument/2006/relationships/hyperlink" Target="https://www.facebook.com/109323929038/posts/10158773768224039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acebook.com/353992008970504/posts/555556268814076/" TargetMode="External"/><Relationship Id="rId5" Type="http://schemas.openxmlformats.org/officeDocument/2006/relationships/hyperlink" Target="https://www.facebook.com/100683176313/posts/10158715499611314/" TargetMode="External"/><Relationship Id="rId4" Type="http://schemas.openxmlformats.org/officeDocument/2006/relationships/hyperlink" Target="https://www.facebook.com/206407509818/posts/10159628043979819/" TargetMode="External"/><Relationship Id="rId9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83.png"/><Relationship Id="rId2" Type="http://schemas.openxmlformats.org/officeDocument/2006/relationships/hyperlink" Target="https://www.facebook.com/353992008970504/posts/555556268814076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social@newtonmedia.cz" TargetMode="External"/><Relationship Id="rId2" Type="http://schemas.openxmlformats.org/officeDocument/2006/relationships/hyperlink" Target="mailto:ivan.vodochodsky@newtonmedia.cz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svg"/><Relationship Id="rId2" Type="http://schemas.microsoft.com/office/2018/10/relationships/comments" Target="../comments/modernComment_10A_6C665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3" Type="http://schemas.microsoft.com/office/2018/10/relationships/comments" Target="../comments/modernComment_10D_47F394C3.xml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17" Type="http://schemas.openxmlformats.org/officeDocument/2006/relationships/image" Target="../media/image41.sv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emf"/><Relationship Id="rId15" Type="http://schemas.openxmlformats.org/officeDocument/2006/relationships/image" Target="../media/image39.jpg"/><Relationship Id="rId10" Type="http://schemas.openxmlformats.org/officeDocument/2006/relationships/image" Target="../media/image34.jpg"/><Relationship Id="rId4" Type="http://schemas.openxmlformats.org/officeDocument/2006/relationships/oleObject" Target="file:///newtonmedia.eu/Public/userspace/newtonmedia/Medan/medan_U/Zakazky/TA&#268;R%20Infodemie/Anal&#253;zy/3.%20d&#225;vka%20o&#269;kov&#225;n&#237;/xls/Treti.XLSX!Osobnosti!%5bTreti.XLSX%5dOsobnosti%20Graf%201" TargetMode="External"/><Relationship Id="rId9" Type="http://schemas.openxmlformats.org/officeDocument/2006/relationships/image" Target="../media/image33.jpg"/><Relationship Id="rId14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9.sv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jp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FFBF78-F6D0-4D92-996A-11B9D2955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052" y="1745296"/>
            <a:ext cx="8975896" cy="2142979"/>
          </a:xfrm>
        </p:spPr>
        <p:txBody>
          <a:bodyPr/>
          <a:lstStyle/>
          <a:p>
            <a:r>
              <a:rPr lang="cs-CZ" sz="2800" dirty="0"/>
              <a:t>Mediální analýza</a:t>
            </a:r>
            <a:br>
              <a:rPr lang="cs-CZ" dirty="0"/>
            </a:br>
            <a:r>
              <a:rPr lang="cs-CZ" dirty="0"/>
              <a:t>Třetí dávka očkování</a:t>
            </a:r>
            <a:br>
              <a:rPr lang="cs-CZ" dirty="0"/>
            </a:br>
            <a:r>
              <a:rPr lang="cs-CZ" sz="2800" dirty="0"/>
              <a:t>(tradiční a sociální média)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A922171-AB96-4D67-B5FA-2EC6FCE54D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8052" y="4058211"/>
            <a:ext cx="8975897" cy="928688"/>
          </a:xfrm>
        </p:spPr>
        <p:txBody>
          <a:bodyPr/>
          <a:lstStyle/>
          <a:p>
            <a:r>
              <a:rPr lang="cs-CZ" dirty="0"/>
              <a:t>20. 9. 2021 – 10. 11. 2021</a:t>
            </a:r>
          </a:p>
        </p:txBody>
      </p:sp>
    </p:spTree>
    <p:extLst>
      <p:ext uri="{BB962C8B-B14F-4D97-AF65-F5344CB8AC3E}">
        <p14:creationId xmlns:p14="http://schemas.microsoft.com/office/powerpoint/2010/main" val="392117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cký objekt 12" descr="Domov1">
            <a:extLst>
              <a:ext uri="{FF2B5EF4-FFF2-40B4-BE49-F238E27FC236}">
                <a16:creationId xmlns:a16="http://schemas.microsoft.com/office/drawing/2014/main" id="{E0CB735B-723B-45CF-BA78-D7215EC73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0544" y="5150865"/>
            <a:ext cx="540000" cy="540000"/>
          </a:xfrm>
          <a:prstGeom prst="rect">
            <a:avLst/>
          </a:prstGeom>
        </p:spPr>
      </p:pic>
      <p:sp>
        <p:nvSpPr>
          <p:cNvPr id="29" name="Zástupný obsah 5">
            <a:extLst>
              <a:ext uri="{FF2B5EF4-FFF2-40B4-BE49-F238E27FC236}">
                <a16:creationId xmlns:a16="http://schemas.microsoft.com/office/drawing/2014/main" id="{4EC2FED0-3399-475A-8912-9DCDA09C1B38}"/>
              </a:ext>
            </a:extLst>
          </p:cNvPr>
          <p:cNvSpPr txBox="1">
            <a:spLocks/>
          </p:cNvSpPr>
          <p:nvPr/>
        </p:nvSpPr>
        <p:spPr>
          <a:xfrm>
            <a:off x="2280429" y="5198507"/>
            <a:ext cx="3350739" cy="44471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/>
              <a:t>Bulvární weby a deníky</a:t>
            </a:r>
          </a:p>
        </p:txBody>
      </p:sp>
      <p:sp>
        <p:nvSpPr>
          <p:cNvPr id="37" name="Zástupný obsah 5">
            <a:extLst>
              <a:ext uri="{FF2B5EF4-FFF2-40B4-BE49-F238E27FC236}">
                <a16:creationId xmlns:a16="http://schemas.microsoft.com/office/drawing/2014/main" id="{BA84EC5B-DCA7-4C5E-B639-F19887841C23}"/>
              </a:ext>
            </a:extLst>
          </p:cNvPr>
          <p:cNvSpPr txBox="1">
            <a:spLocks/>
          </p:cNvSpPr>
          <p:nvPr/>
        </p:nvSpPr>
        <p:spPr>
          <a:xfrm>
            <a:off x="384517" y="5198507"/>
            <a:ext cx="1080000" cy="444717"/>
          </a:xfrm>
          <a:prstGeom prst="roundRect">
            <a:avLst/>
          </a:prstGeom>
          <a:solidFill>
            <a:srgbClr val="4F81BD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1800" dirty="0">
                <a:solidFill>
                  <a:schemeClr val="bg1"/>
                </a:solidFill>
              </a:rPr>
              <a:t>91</a:t>
            </a:r>
          </a:p>
        </p:txBody>
      </p:sp>
      <p:sp>
        <p:nvSpPr>
          <p:cNvPr id="30" name="Zástupný obsah 5">
            <a:extLst>
              <a:ext uri="{FF2B5EF4-FFF2-40B4-BE49-F238E27FC236}">
                <a16:creationId xmlns:a16="http://schemas.microsoft.com/office/drawing/2014/main" id="{D8F9BFF2-8E3F-4350-939E-715AA1F5F6AC}"/>
              </a:ext>
            </a:extLst>
          </p:cNvPr>
          <p:cNvSpPr txBox="1">
            <a:spLocks/>
          </p:cNvSpPr>
          <p:nvPr/>
        </p:nvSpPr>
        <p:spPr>
          <a:xfrm>
            <a:off x="2280429" y="4349149"/>
            <a:ext cx="3350739" cy="44471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/>
              <a:t>Dezinformační weby</a:t>
            </a:r>
          </a:p>
        </p:txBody>
      </p:sp>
      <p:sp>
        <p:nvSpPr>
          <p:cNvPr id="38" name="Zástupný obsah 5">
            <a:extLst>
              <a:ext uri="{FF2B5EF4-FFF2-40B4-BE49-F238E27FC236}">
                <a16:creationId xmlns:a16="http://schemas.microsoft.com/office/drawing/2014/main" id="{3C38E8FA-6951-4AE1-8977-B2AD77748E8C}"/>
              </a:ext>
            </a:extLst>
          </p:cNvPr>
          <p:cNvSpPr txBox="1">
            <a:spLocks/>
          </p:cNvSpPr>
          <p:nvPr/>
        </p:nvSpPr>
        <p:spPr>
          <a:xfrm>
            <a:off x="384517" y="4349149"/>
            <a:ext cx="1080000" cy="444717"/>
          </a:xfrm>
          <a:prstGeom prst="roundRect">
            <a:avLst/>
          </a:prstGeom>
          <a:solidFill>
            <a:srgbClr val="C0504D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1800" dirty="0">
                <a:solidFill>
                  <a:schemeClr val="bg1"/>
                </a:solidFill>
              </a:rPr>
              <a:t>148</a:t>
            </a:r>
          </a:p>
        </p:txBody>
      </p:sp>
      <p:pic>
        <p:nvPicPr>
          <p:cNvPr id="10" name="Grafický objekt 9" descr="Varování se souvislou výplní">
            <a:extLst>
              <a:ext uri="{FF2B5EF4-FFF2-40B4-BE49-F238E27FC236}">
                <a16:creationId xmlns:a16="http://schemas.microsoft.com/office/drawing/2014/main" id="{67D8A65B-2A4F-46F4-B7DC-FA6B2C0F1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0544" y="4301507"/>
            <a:ext cx="540000" cy="540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B5631C0-5DB7-43B4-BD69-64ED873EBAAB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190956" y="1548057"/>
            <a:ext cx="6713537" cy="3336925"/>
          </a:xfrm>
          <a:prstGeom prst="rect">
            <a:avLst/>
          </a:prstGeom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A8293A7-52A5-407E-BF4B-1C7A73C3A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Skupiny médií</a:t>
            </a:r>
            <a:endParaRPr lang="cs-CZ" sz="4000" dirty="0">
              <a:solidFill>
                <a:srgbClr val="00B050"/>
              </a:solidFill>
            </a:endParaRPr>
          </a:p>
        </p:txBody>
      </p:sp>
      <p:pic>
        <p:nvPicPr>
          <p:cNvPr id="14" name="Grafický objekt 13" descr="Noviny">
            <a:extLst>
              <a:ext uri="{FF2B5EF4-FFF2-40B4-BE49-F238E27FC236}">
                <a16:creationId xmlns:a16="http://schemas.microsoft.com/office/drawing/2014/main" id="{649A7CCF-7EB6-4795-BDF6-DEC5FAD8E2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10544" y="1729137"/>
            <a:ext cx="540000" cy="540000"/>
          </a:xfrm>
          <a:prstGeom prst="rect">
            <a:avLst/>
          </a:prstGeom>
        </p:spPr>
      </p:pic>
      <p:pic>
        <p:nvPicPr>
          <p:cNvPr id="17" name="Grafický objekt 16" descr="Televize">
            <a:extLst>
              <a:ext uri="{FF2B5EF4-FFF2-40B4-BE49-F238E27FC236}">
                <a16:creationId xmlns:a16="http://schemas.microsoft.com/office/drawing/2014/main" id="{8A3B609C-4194-4FF4-83CC-6E071A762E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10544" y="3395314"/>
            <a:ext cx="540000" cy="540000"/>
          </a:xfrm>
          <a:prstGeom prst="rect">
            <a:avLst/>
          </a:prstGeom>
        </p:spPr>
      </p:pic>
      <p:pic>
        <p:nvPicPr>
          <p:cNvPr id="28" name="Grafický objekt 27" descr="Výsečový graf">
            <a:extLst>
              <a:ext uri="{FF2B5EF4-FFF2-40B4-BE49-F238E27FC236}">
                <a16:creationId xmlns:a16="http://schemas.microsoft.com/office/drawing/2014/main" id="{BB44D7AC-9B44-48A2-97F5-9E91572A28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00000" y="180000"/>
            <a:ext cx="900000" cy="900000"/>
          </a:xfrm>
          <a:prstGeom prst="rect">
            <a:avLst/>
          </a:prstGeom>
        </p:spPr>
      </p:pic>
      <p:sp>
        <p:nvSpPr>
          <p:cNvPr id="32" name="Zástupný obsah 5">
            <a:extLst>
              <a:ext uri="{FF2B5EF4-FFF2-40B4-BE49-F238E27FC236}">
                <a16:creationId xmlns:a16="http://schemas.microsoft.com/office/drawing/2014/main" id="{4C97EC43-677A-42BC-9A55-719E3C091F93}"/>
              </a:ext>
            </a:extLst>
          </p:cNvPr>
          <p:cNvSpPr txBox="1">
            <a:spLocks/>
          </p:cNvSpPr>
          <p:nvPr/>
        </p:nvSpPr>
        <p:spPr>
          <a:xfrm>
            <a:off x="2280429" y="2650729"/>
            <a:ext cx="3350739" cy="44471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/>
              <a:t>Veřejnoprávní TVR a weby</a:t>
            </a:r>
          </a:p>
        </p:txBody>
      </p:sp>
      <p:sp>
        <p:nvSpPr>
          <p:cNvPr id="33" name="Zástupný obsah 5">
            <a:extLst>
              <a:ext uri="{FF2B5EF4-FFF2-40B4-BE49-F238E27FC236}">
                <a16:creationId xmlns:a16="http://schemas.microsoft.com/office/drawing/2014/main" id="{5D198D1C-897A-4402-A803-B9F70BD05921}"/>
              </a:ext>
            </a:extLst>
          </p:cNvPr>
          <p:cNvSpPr txBox="1">
            <a:spLocks/>
          </p:cNvSpPr>
          <p:nvPr/>
        </p:nvSpPr>
        <p:spPr>
          <a:xfrm>
            <a:off x="2280429" y="3456447"/>
            <a:ext cx="3350739" cy="44471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/>
              <a:t>Komerční TVR a jejich weby</a:t>
            </a:r>
          </a:p>
        </p:txBody>
      </p:sp>
      <p:sp>
        <p:nvSpPr>
          <p:cNvPr id="35" name="Zástupný obsah 5">
            <a:extLst>
              <a:ext uri="{FF2B5EF4-FFF2-40B4-BE49-F238E27FC236}">
                <a16:creationId xmlns:a16="http://schemas.microsoft.com/office/drawing/2014/main" id="{E4BA2AD2-D3C3-41CA-8CCF-141AE58FBD37}"/>
              </a:ext>
            </a:extLst>
          </p:cNvPr>
          <p:cNvSpPr txBox="1">
            <a:spLocks/>
          </p:cNvSpPr>
          <p:nvPr/>
        </p:nvSpPr>
        <p:spPr>
          <a:xfrm>
            <a:off x="2280429" y="1778002"/>
            <a:ext cx="3350739" cy="44471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/>
              <a:t>Zpravodajské deníky a weby</a:t>
            </a:r>
          </a:p>
        </p:txBody>
      </p:sp>
      <p:sp>
        <p:nvSpPr>
          <p:cNvPr id="40" name="Zástupný obsah 5">
            <a:extLst>
              <a:ext uri="{FF2B5EF4-FFF2-40B4-BE49-F238E27FC236}">
                <a16:creationId xmlns:a16="http://schemas.microsoft.com/office/drawing/2014/main" id="{052663F7-6142-4E8D-81E7-066DCD25FA51}"/>
              </a:ext>
            </a:extLst>
          </p:cNvPr>
          <p:cNvSpPr txBox="1">
            <a:spLocks/>
          </p:cNvSpPr>
          <p:nvPr/>
        </p:nvSpPr>
        <p:spPr>
          <a:xfrm>
            <a:off x="384517" y="2650729"/>
            <a:ext cx="1080000" cy="444717"/>
          </a:xfrm>
          <a:prstGeom prst="roundRect">
            <a:avLst/>
          </a:prstGeom>
          <a:solidFill>
            <a:srgbClr val="8064A2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1800" dirty="0">
                <a:solidFill>
                  <a:schemeClr val="bg1"/>
                </a:solidFill>
              </a:rPr>
              <a:t>328</a:t>
            </a:r>
          </a:p>
        </p:txBody>
      </p:sp>
      <p:sp>
        <p:nvSpPr>
          <p:cNvPr id="41" name="Zástupný obsah 5">
            <a:extLst>
              <a:ext uri="{FF2B5EF4-FFF2-40B4-BE49-F238E27FC236}">
                <a16:creationId xmlns:a16="http://schemas.microsoft.com/office/drawing/2014/main" id="{C14E9DC4-0220-4B52-AB14-413873581EA0}"/>
              </a:ext>
            </a:extLst>
          </p:cNvPr>
          <p:cNvSpPr txBox="1">
            <a:spLocks/>
          </p:cNvSpPr>
          <p:nvPr/>
        </p:nvSpPr>
        <p:spPr>
          <a:xfrm>
            <a:off x="384517" y="3456447"/>
            <a:ext cx="1080000" cy="444717"/>
          </a:xfrm>
          <a:prstGeom prst="roundRect">
            <a:avLst/>
          </a:prstGeom>
          <a:solidFill>
            <a:srgbClr val="9BBB59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1800" dirty="0">
                <a:solidFill>
                  <a:schemeClr val="bg1"/>
                </a:solidFill>
              </a:rPr>
              <a:t>304</a:t>
            </a:r>
          </a:p>
        </p:txBody>
      </p:sp>
      <p:sp>
        <p:nvSpPr>
          <p:cNvPr id="43" name="Zástupný obsah 5">
            <a:extLst>
              <a:ext uri="{FF2B5EF4-FFF2-40B4-BE49-F238E27FC236}">
                <a16:creationId xmlns:a16="http://schemas.microsoft.com/office/drawing/2014/main" id="{D278653D-3CB2-4F27-9804-0D56CD2C891D}"/>
              </a:ext>
            </a:extLst>
          </p:cNvPr>
          <p:cNvSpPr txBox="1">
            <a:spLocks/>
          </p:cNvSpPr>
          <p:nvPr/>
        </p:nvSpPr>
        <p:spPr>
          <a:xfrm>
            <a:off x="384517" y="1778002"/>
            <a:ext cx="1080000" cy="444717"/>
          </a:xfrm>
          <a:prstGeom prst="roundRect">
            <a:avLst/>
          </a:prstGeom>
          <a:solidFill>
            <a:srgbClr val="4BACC6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1800" dirty="0">
                <a:solidFill>
                  <a:schemeClr val="bg1"/>
                </a:solidFill>
              </a:rPr>
              <a:t>653</a:t>
            </a:r>
          </a:p>
        </p:txBody>
      </p:sp>
      <p:sp>
        <p:nvSpPr>
          <p:cNvPr id="36" name="Zástupný obsah 5">
            <a:extLst>
              <a:ext uri="{FF2B5EF4-FFF2-40B4-BE49-F238E27FC236}">
                <a16:creationId xmlns:a16="http://schemas.microsoft.com/office/drawing/2014/main" id="{64360781-7C60-40B2-976D-3F7601C46197}"/>
              </a:ext>
            </a:extLst>
          </p:cNvPr>
          <p:cNvSpPr txBox="1">
            <a:spLocks/>
          </p:cNvSpPr>
          <p:nvPr/>
        </p:nvSpPr>
        <p:spPr>
          <a:xfrm>
            <a:off x="2280429" y="5965170"/>
            <a:ext cx="3350739" cy="44471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/>
              <a:t>CELKEM</a:t>
            </a:r>
          </a:p>
        </p:txBody>
      </p:sp>
      <p:sp>
        <p:nvSpPr>
          <p:cNvPr id="39" name="Zástupný obsah 5">
            <a:extLst>
              <a:ext uri="{FF2B5EF4-FFF2-40B4-BE49-F238E27FC236}">
                <a16:creationId xmlns:a16="http://schemas.microsoft.com/office/drawing/2014/main" id="{E50F0106-4FAD-47E8-BD32-77733654022B}"/>
              </a:ext>
            </a:extLst>
          </p:cNvPr>
          <p:cNvSpPr txBox="1">
            <a:spLocks/>
          </p:cNvSpPr>
          <p:nvPr/>
        </p:nvSpPr>
        <p:spPr>
          <a:xfrm>
            <a:off x="384517" y="5965170"/>
            <a:ext cx="1080000" cy="444717"/>
          </a:xfrm>
          <a:prstGeom prst="roundRect">
            <a:avLst/>
          </a:prstGeom>
          <a:solidFill>
            <a:srgbClr val="565656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cs-CZ" sz="1800" dirty="0">
                <a:solidFill>
                  <a:schemeClr val="bg1"/>
                </a:solidFill>
              </a:rPr>
              <a:t>1 524</a:t>
            </a:r>
          </a:p>
        </p:txBody>
      </p:sp>
      <p:pic>
        <p:nvPicPr>
          <p:cNvPr id="8" name="Grafický objekt 7" descr="Databáze">
            <a:extLst>
              <a:ext uri="{FF2B5EF4-FFF2-40B4-BE49-F238E27FC236}">
                <a16:creationId xmlns:a16="http://schemas.microsoft.com/office/drawing/2014/main" id="{7FE9E7E8-0DBB-491D-B267-9CCD1CEF85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10544" y="5921538"/>
            <a:ext cx="540000" cy="540000"/>
          </a:xfrm>
          <a:prstGeom prst="rect">
            <a:avLst/>
          </a:prstGeom>
        </p:spPr>
      </p:pic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EBB98B6-87FF-4E0E-A8CE-6536E69B3E6A}"/>
              </a:ext>
            </a:extLst>
          </p:cNvPr>
          <p:cNvCxnSpPr/>
          <p:nvPr/>
        </p:nvCxnSpPr>
        <p:spPr>
          <a:xfrm>
            <a:off x="0" y="5767756"/>
            <a:ext cx="55057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fický objekt 44" descr="Domov1">
            <a:extLst>
              <a:ext uri="{FF2B5EF4-FFF2-40B4-BE49-F238E27FC236}">
                <a16:creationId xmlns:a16="http://schemas.microsoft.com/office/drawing/2014/main" id="{11E0079D-C180-432F-8F44-5C03BBDF8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8226" y="1809775"/>
            <a:ext cx="360000" cy="360000"/>
          </a:xfrm>
          <a:prstGeom prst="rect">
            <a:avLst/>
          </a:prstGeom>
        </p:spPr>
      </p:pic>
      <p:pic>
        <p:nvPicPr>
          <p:cNvPr id="46" name="Grafický objekt 45" descr="Noviny">
            <a:extLst>
              <a:ext uri="{FF2B5EF4-FFF2-40B4-BE49-F238E27FC236}">
                <a16:creationId xmlns:a16="http://schemas.microsoft.com/office/drawing/2014/main" id="{4C5A4D6D-664D-4B96-88D4-E9E09E84E4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91666" y="2840749"/>
            <a:ext cx="360000" cy="360000"/>
          </a:xfrm>
          <a:prstGeom prst="rect">
            <a:avLst/>
          </a:prstGeom>
        </p:spPr>
      </p:pic>
      <p:pic>
        <p:nvPicPr>
          <p:cNvPr id="49" name="Grafický objekt 48" descr="Televize">
            <a:extLst>
              <a:ext uri="{FF2B5EF4-FFF2-40B4-BE49-F238E27FC236}">
                <a16:creationId xmlns:a16="http://schemas.microsoft.com/office/drawing/2014/main" id="{67B44975-2E51-4A7E-9F17-8A100095E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87724" y="3255855"/>
            <a:ext cx="360000" cy="360000"/>
          </a:xfrm>
          <a:prstGeom prst="rect">
            <a:avLst/>
          </a:prstGeom>
        </p:spPr>
      </p:pic>
      <p:pic>
        <p:nvPicPr>
          <p:cNvPr id="7" name="Grafický objekt 6" descr="Podcast se souvislou výplní">
            <a:extLst>
              <a:ext uri="{FF2B5EF4-FFF2-40B4-BE49-F238E27FC236}">
                <a16:creationId xmlns:a16="http://schemas.microsoft.com/office/drawing/2014/main" id="{728DCB18-224F-49DB-811D-69045D8792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59532" y="4493951"/>
            <a:ext cx="360000" cy="360000"/>
          </a:xfrm>
          <a:prstGeom prst="rect">
            <a:avLst/>
          </a:prstGeom>
        </p:spPr>
      </p:pic>
      <p:pic>
        <p:nvPicPr>
          <p:cNvPr id="52" name="Grafický objekt 51" descr="Podcast se souvislou výplní">
            <a:extLst>
              <a:ext uri="{FF2B5EF4-FFF2-40B4-BE49-F238E27FC236}">
                <a16:creationId xmlns:a16="http://schemas.microsoft.com/office/drawing/2014/main" id="{419B698A-7C1C-4ACA-BF5B-0B85CD75BB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10544" y="2603087"/>
            <a:ext cx="540000" cy="540000"/>
          </a:xfrm>
          <a:prstGeom prst="rect">
            <a:avLst/>
          </a:prstGeom>
        </p:spPr>
      </p:pic>
      <p:pic>
        <p:nvPicPr>
          <p:cNvPr id="54" name="Grafický objekt 53" descr="Varování se souvislou výplní">
            <a:extLst>
              <a:ext uri="{FF2B5EF4-FFF2-40B4-BE49-F238E27FC236}">
                <a16:creationId xmlns:a16="http://schemas.microsoft.com/office/drawing/2014/main" id="{04C7FF4B-99AD-4342-9438-B46C53ED0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19146" y="215184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914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4F904E17-F4B1-4995-BDC6-F58C3682C3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518" y="355600"/>
            <a:ext cx="11015002" cy="6014720"/>
          </a:xfrm>
        </p:spPr>
        <p:txBody>
          <a:bodyPr/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sz="4400" dirty="0"/>
              <a:t>SOCIÁLNÍ MÉDIA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24071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920EA2F-FE7F-594A-B40E-813B38CA4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132" t="13906" r="53835" b="49916"/>
          <a:stretch/>
        </p:blipFill>
        <p:spPr>
          <a:xfrm>
            <a:off x="3330831" y="1689720"/>
            <a:ext cx="599175" cy="618746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A891C9-AE61-43DF-AACC-8F25AB32B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Vývoj debat v sociálních médiích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5A9E27B-8427-48A1-87A7-11F66249D9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75927" y="1471749"/>
            <a:ext cx="4128514" cy="4215987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1200" dirty="0">
                <a:solidFill>
                  <a:schemeClr val="accent3"/>
                </a:solidFill>
              </a:rPr>
              <a:t>Téma třetí dávky očkování se v sociálních médiích médiích prolíná </a:t>
            </a:r>
            <a:r>
              <a:rPr lang="cs-CZ" sz="1200" b="1" dirty="0">
                <a:solidFill>
                  <a:srgbClr val="D31145"/>
                </a:solidFill>
              </a:rPr>
              <a:t>napříč všemi debatami o COVID-19</a:t>
            </a:r>
            <a:r>
              <a:rPr lang="cs-CZ" sz="1200" dirty="0"/>
              <a:t>. </a:t>
            </a:r>
            <a:r>
              <a:rPr lang="cs-CZ" sz="1200" dirty="0">
                <a:solidFill>
                  <a:schemeClr val="accent3"/>
                </a:solidFill>
              </a:rPr>
              <a:t>Celkově se od spuštění očkování třetí dávkou objevilo téměř 10 tisíc zmínek o této posilující dávce. </a:t>
            </a:r>
          </a:p>
          <a:p>
            <a:pPr algn="just"/>
            <a:r>
              <a:rPr lang="cs-CZ" sz="1200" dirty="0">
                <a:solidFill>
                  <a:schemeClr val="accent3"/>
                </a:solidFill>
              </a:rPr>
              <a:t>Diskuse o třetí dávce narostly především se spuštěním aplikace posilující dávky koncem září, a následně začátkem listopadu, kdy epidemie v ČR nabrala na intenzitě a zároveň pojišťovny přestaly hradit testy pro neočkované. V této souvislosti se debaty o očkování a jeho roli při zpřísňování opatření celkově zintenzivnily. Třetí dávka byla jejich nedílnou součástí.</a:t>
            </a:r>
          </a:p>
          <a:p>
            <a:pPr algn="just"/>
            <a:r>
              <a:rPr lang="cs-CZ" sz="1200" dirty="0">
                <a:solidFill>
                  <a:schemeClr val="accent3"/>
                </a:solidFill>
              </a:rPr>
              <a:t>V průběhu sledovaného období spolu s přibývajícím počtem plně očkovaných také přibývalo diskutujících, kteří </a:t>
            </a:r>
            <a:r>
              <a:rPr lang="cs-CZ" sz="1200" b="1" dirty="0">
                <a:solidFill>
                  <a:srgbClr val="D31145"/>
                </a:solidFill>
              </a:rPr>
              <a:t>sdíleli své osobní zkušenosti s aplikací posilovací dávky</a:t>
            </a:r>
            <a:r>
              <a:rPr lang="cs-CZ" sz="1200" dirty="0">
                <a:solidFill>
                  <a:schemeClr val="accent3"/>
                </a:solidFill>
              </a:rPr>
              <a:t>, případně zkušenosti z jejich blízkého či vzdálenějšího okolí. Právě konkrétní zkušenosti se 3. dávkou byly v debatách velice často používány jako argument proč se ne/nechat očkovat. </a:t>
            </a:r>
          </a:p>
          <a:p>
            <a:pPr algn="just"/>
            <a:r>
              <a:rPr lang="cs-CZ" sz="1200" dirty="0">
                <a:solidFill>
                  <a:schemeClr val="accent3"/>
                </a:solidFill>
              </a:rPr>
              <a:t>Nejvíce téma 3. dávky očkování </a:t>
            </a:r>
            <a:r>
              <a:rPr lang="cs-CZ" sz="1200" b="1" dirty="0">
                <a:solidFill>
                  <a:srgbClr val="D31145"/>
                </a:solidFill>
              </a:rPr>
              <a:t>rezonovalo v diskusích na </a:t>
            </a:r>
            <a:r>
              <a:rPr lang="cs-CZ" sz="1200" b="1" dirty="0" err="1">
                <a:solidFill>
                  <a:srgbClr val="D31145"/>
                </a:solidFill>
              </a:rPr>
              <a:t>Facebooku</a:t>
            </a:r>
            <a:r>
              <a:rPr lang="cs-CZ" sz="1200" dirty="0">
                <a:solidFill>
                  <a:schemeClr val="accent3"/>
                </a:solidFill>
              </a:rPr>
              <a:t>, kde se objevily dvě třetiny všech příspěvků, a v </a:t>
            </a:r>
            <a:r>
              <a:rPr lang="cs-CZ" sz="1200" b="1" dirty="0">
                <a:solidFill>
                  <a:srgbClr val="D31145"/>
                </a:solidFill>
              </a:rPr>
              <a:t>diskusních sekcích zpravodajských webů </a:t>
            </a:r>
            <a:r>
              <a:rPr lang="cs-CZ" sz="1200" dirty="0">
                <a:solidFill>
                  <a:schemeClr val="accent3"/>
                </a:solidFill>
              </a:rPr>
              <a:t>(26 % zmínek). </a:t>
            </a:r>
            <a:r>
              <a:rPr lang="cs-CZ" sz="1200" dirty="0" err="1">
                <a:solidFill>
                  <a:schemeClr val="accent3"/>
                </a:solidFill>
              </a:rPr>
              <a:t>Twitter</a:t>
            </a:r>
            <a:r>
              <a:rPr lang="cs-CZ" sz="1200" dirty="0">
                <a:solidFill>
                  <a:schemeClr val="accent3"/>
                </a:solidFill>
              </a:rPr>
              <a:t> se na publicitě tématu podílel necelými 5 %, fóra 3 %.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AE8F65C-F1C0-4123-9664-4B9DFD5894A8}"/>
              </a:ext>
            </a:extLst>
          </p:cNvPr>
          <p:cNvSpPr txBox="1"/>
          <p:nvPr/>
        </p:nvSpPr>
        <p:spPr>
          <a:xfrm>
            <a:off x="1346805" y="1575900"/>
            <a:ext cx="192424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D31145"/>
                </a:solidFill>
              </a:rPr>
              <a:t>9 934</a:t>
            </a:r>
          </a:p>
          <a:p>
            <a:r>
              <a:rPr lang="cs-CZ" sz="800" dirty="0">
                <a:solidFill>
                  <a:srgbClr val="565656"/>
                </a:solidFill>
              </a:rPr>
              <a:t>Příspěvků v diskuzích</a:t>
            </a:r>
          </a:p>
          <a:p>
            <a:endParaRPr lang="cs-CZ" sz="800" dirty="0">
              <a:solidFill>
                <a:srgbClr val="565656"/>
              </a:solidFill>
            </a:endParaRPr>
          </a:p>
          <a:p>
            <a:r>
              <a:rPr lang="en-US" sz="1200" dirty="0">
                <a:solidFill>
                  <a:srgbClr val="D31145"/>
                </a:solidFill>
              </a:rPr>
              <a:t>&lt; </a:t>
            </a:r>
            <a:r>
              <a:rPr lang="cs-CZ" sz="1200" dirty="0">
                <a:solidFill>
                  <a:srgbClr val="D31145"/>
                </a:solidFill>
              </a:rPr>
              <a:t>9 mil.</a:t>
            </a:r>
          </a:p>
          <a:p>
            <a:r>
              <a:rPr lang="cs-CZ" sz="700" dirty="0">
                <a:solidFill>
                  <a:srgbClr val="565656"/>
                </a:solidFill>
              </a:rPr>
              <a:t>Pravděpodobný celkový dosah příspěvků</a:t>
            </a:r>
            <a:endParaRPr lang="cs-CZ" sz="600" dirty="0">
              <a:solidFill>
                <a:srgbClr val="565656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3D58F66-1F08-4799-98B4-0860FC054FE7}"/>
              </a:ext>
            </a:extLst>
          </p:cNvPr>
          <p:cNvSpPr txBox="1"/>
          <p:nvPr/>
        </p:nvSpPr>
        <p:spPr>
          <a:xfrm>
            <a:off x="3937513" y="1722094"/>
            <a:ext cx="1333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D31145"/>
                </a:solidFill>
              </a:rPr>
              <a:t>66 %</a:t>
            </a:r>
          </a:p>
          <a:p>
            <a:r>
              <a:rPr lang="cs-CZ" sz="800" dirty="0">
                <a:solidFill>
                  <a:srgbClr val="565656"/>
                </a:solidFill>
              </a:rPr>
              <a:t>Příspěvků publikováno na </a:t>
            </a:r>
            <a:r>
              <a:rPr lang="cs-CZ" sz="800" dirty="0" err="1">
                <a:solidFill>
                  <a:srgbClr val="565656"/>
                </a:solidFill>
              </a:rPr>
              <a:t>Facebooku</a:t>
            </a:r>
            <a:endParaRPr lang="cs-CZ" sz="800" dirty="0">
              <a:solidFill>
                <a:srgbClr val="565656"/>
              </a:solidFill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D703772-2CE7-4732-872E-692479B35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209" y="1649863"/>
            <a:ext cx="698461" cy="698461"/>
          </a:xfrm>
          <a:prstGeom prst="rect">
            <a:avLst/>
          </a:prstGeom>
        </p:spPr>
      </p:pic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685318B6-FB4C-4BA8-A8DC-482EB4AFF869}"/>
              </a:ext>
            </a:extLst>
          </p:cNvPr>
          <p:cNvGraphicFramePr>
            <a:graphicFrameLocks/>
          </p:cNvGraphicFramePr>
          <p:nvPr/>
        </p:nvGraphicFramePr>
        <p:xfrm>
          <a:off x="384516" y="2947430"/>
          <a:ext cx="696731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Přímá spojnice se šipkou 7">
            <a:extLst>
              <a:ext uri="{FF2B5EF4-FFF2-40B4-BE49-F238E27FC236}">
                <a16:creationId xmlns:a16="http://schemas.microsoft.com/office/drawing/2014/main" id="{C4FAFBD6-47AD-9342-A2B1-B279A91FE058}"/>
              </a:ext>
            </a:extLst>
          </p:cNvPr>
          <p:cNvCxnSpPr>
            <a:cxnSpLocks/>
          </p:cNvCxnSpPr>
          <p:nvPr/>
        </p:nvCxnSpPr>
        <p:spPr>
          <a:xfrm>
            <a:off x="666593" y="5769158"/>
            <a:ext cx="6440263" cy="0"/>
          </a:xfrm>
          <a:prstGeom prst="straightConnector1">
            <a:avLst/>
          </a:prstGeom>
          <a:ln w="38100">
            <a:solidFill>
              <a:srgbClr val="56565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: se zakulacenými rohy 8">
            <a:extLst>
              <a:ext uri="{FF2B5EF4-FFF2-40B4-BE49-F238E27FC236}">
                <a16:creationId xmlns:a16="http://schemas.microsoft.com/office/drawing/2014/main" id="{E714FE92-7162-B840-9747-82EC2BB604FB}"/>
              </a:ext>
            </a:extLst>
          </p:cNvPr>
          <p:cNvSpPr/>
          <p:nvPr/>
        </p:nvSpPr>
        <p:spPr>
          <a:xfrm>
            <a:off x="654587" y="5883266"/>
            <a:ext cx="783761" cy="492341"/>
          </a:xfrm>
          <a:prstGeom prst="roundRect">
            <a:avLst>
              <a:gd name="adj" fmla="val 5574"/>
            </a:avLst>
          </a:prstGeom>
          <a:solidFill>
            <a:schemeClr val="bg1"/>
          </a:solidFill>
          <a:ln w="19050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cs-CZ" sz="800" dirty="0">
                <a:solidFill>
                  <a:srgbClr val="565656"/>
                </a:solidFill>
                <a:cs typeface="Arial" panose="020B0604020202020204" pitchFamily="34" charset="0"/>
              </a:rPr>
              <a:t>Začalo očkování třetí dávkou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565656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6" name="Obdélník: se zakulacenými rohy 8">
            <a:extLst>
              <a:ext uri="{FF2B5EF4-FFF2-40B4-BE49-F238E27FC236}">
                <a16:creationId xmlns:a16="http://schemas.microsoft.com/office/drawing/2014/main" id="{2FE8E833-EC04-1043-B680-4EA2767EFDB6}"/>
              </a:ext>
            </a:extLst>
          </p:cNvPr>
          <p:cNvSpPr/>
          <p:nvPr/>
        </p:nvSpPr>
        <p:spPr>
          <a:xfrm>
            <a:off x="5579001" y="5883266"/>
            <a:ext cx="1287437" cy="492342"/>
          </a:xfrm>
          <a:prstGeom prst="roundRect">
            <a:avLst>
              <a:gd name="adj" fmla="val 5574"/>
            </a:avLst>
          </a:prstGeom>
          <a:solidFill>
            <a:schemeClr val="bg1"/>
          </a:solidFill>
          <a:ln w="19050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cs-CZ" sz="800" dirty="0">
                <a:solidFill>
                  <a:srgbClr val="565656"/>
                </a:solidFill>
                <a:cs typeface="Arial" panose="020B0604020202020204" pitchFamily="34" charset="0"/>
              </a:rPr>
              <a:t>Epidemie zrychluje, končí proplácení testů</a:t>
            </a:r>
          </a:p>
          <a:p>
            <a:pPr lvl="0" algn="ctr" defTabSz="914400">
              <a:defRPr/>
            </a:pPr>
            <a:r>
              <a:rPr lang="cs-CZ" sz="800" dirty="0">
                <a:solidFill>
                  <a:srgbClr val="565656"/>
                </a:solidFill>
                <a:cs typeface="Arial" panose="020B0604020202020204" pitchFamily="34" charset="0"/>
              </a:rPr>
              <a:t>pro neočkované</a:t>
            </a:r>
            <a:endParaRPr kumimoji="0" lang="cs-CZ" sz="800" b="0" i="0" u="none" strike="noStrike" kern="1200" cap="none" spc="0" normalizeH="0" baseline="0" dirty="0">
              <a:ln>
                <a:noFill/>
              </a:ln>
              <a:solidFill>
                <a:srgbClr val="565656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CC36EF37-8749-0A4A-B0B4-0843F7FC68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6484" y="1641553"/>
            <a:ext cx="715081" cy="715081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8EB9D6CF-34A0-2E4F-A5CE-9B5FE7043BF6}"/>
              </a:ext>
            </a:extLst>
          </p:cNvPr>
          <p:cNvSpPr txBox="1"/>
          <p:nvPr/>
        </p:nvSpPr>
        <p:spPr>
          <a:xfrm>
            <a:off x="5977496" y="1722094"/>
            <a:ext cx="13743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D31145"/>
                </a:solidFill>
              </a:rPr>
              <a:t>26 %</a:t>
            </a:r>
          </a:p>
          <a:p>
            <a:r>
              <a:rPr lang="cs-CZ" sz="800" dirty="0">
                <a:solidFill>
                  <a:srgbClr val="565656"/>
                </a:solidFill>
              </a:rPr>
              <a:t>Příspěvků publikováno </a:t>
            </a:r>
          </a:p>
          <a:p>
            <a:r>
              <a:rPr lang="cs-CZ" sz="800" dirty="0">
                <a:solidFill>
                  <a:srgbClr val="565656"/>
                </a:solidFill>
              </a:rPr>
              <a:t>v diskusích pod články</a:t>
            </a:r>
          </a:p>
        </p:txBody>
      </p:sp>
    </p:spTree>
    <p:extLst>
      <p:ext uri="{BB962C8B-B14F-4D97-AF65-F5344CB8AC3E}">
        <p14:creationId xmlns:p14="http://schemas.microsoft.com/office/powerpoint/2010/main" val="2194200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E2713A7-BDB2-4EE6-88C6-1CD88FEAAC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Lídři debaty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C34287-CBF4-4F18-9B14-6498D6CCD391}"/>
              </a:ext>
            </a:extLst>
          </p:cNvPr>
          <p:cNvSpPr txBox="1"/>
          <p:nvPr/>
        </p:nvSpPr>
        <p:spPr>
          <a:xfrm>
            <a:off x="384517" y="1210491"/>
            <a:ext cx="45474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dirty="0">
                <a:solidFill>
                  <a:srgbClr val="565656"/>
                </a:solidFill>
              </a:rPr>
              <a:t>Mezi lídry debaty bychom očekávali politické osobnosti v čele se zástupci vlády a klíčových institucí (tak, jak tomu bylo v redakčních médiích). Z dat ale vyplývá, že například Andrej </a:t>
            </a:r>
            <a:r>
              <a:rPr lang="cs-CZ" sz="1200" dirty="0" err="1">
                <a:solidFill>
                  <a:srgbClr val="565656"/>
                </a:solidFill>
              </a:rPr>
              <a:t>Babiš</a:t>
            </a:r>
            <a:r>
              <a:rPr lang="cs-CZ" sz="1200" dirty="0">
                <a:solidFill>
                  <a:srgbClr val="565656"/>
                </a:solidFill>
              </a:rPr>
              <a:t> svými příspěvky debatu o 3. dávce očkování příliš nevyvolával – záběry z jeho vlastní vakcinace sice na </a:t>
            </a:r>
            <a:r>
              <a:rPr lang="cs-CZ" sz="1200" dirty="0" err="1">
                <a:solidFill>
                  <a:srgbClr val="565656"/>
                </a:solidFill>
              </a:rPr>
              <a:t>Facebooku</a:t>
            </a:r>
            <a:r>
              <a:rPr lang="cs-CZ" sz="1200" dirty="0">
                <a:solidFill>
                  <a:srgbClr val="565656"/>
                </a:solidFill>
              </a:rPr>
              <a:t> úspěch přinesly, nicméně větší množství příspěvků (a jeho publikum) se 3. dávce nevěnovalo. Ministr zdravotnictví Adam </a:t>
            </a:r>
            <a:r>
              <a:rPr lang="cs-CZ" sz="1200" dirty="0">
                <a:solidFill>
                  <a:schemeClr val="accent3"/>
                </a:solidFill>
              </a:rPr>
              <a:t>Vojtěch publikoval dva </a:t>
            </a:r>
            <a:r>
              <a:rPr lang="cs-CZ" sz="1200" dirty="0" err="1">
                <a:solidFill>
                  <a:schemeClr val="accent3"/>
                </a:solidFill>
              </a:rPr>
              <a:t>tweety</a:t>
            </a:r>
            <a:r>
              <a:rPr lang="cs-CZ" sz="1200" dirty="0">
                <a:solidFill>
                  <a:schemeClr val="accent3"/>
                </a:solidFill>
              </a:rPr>
              <a:t> zaměřené na 3. dávku s nevelkým dosahem</a:t>
            </a:r>
            <a:r>
              <a:rPr lang="cs-CZ" sz="1200" dirty="0">
                <a:solidFill>
                  <a:srgbClr val="565656"/>
                </a:solidFill>
              </a:rPr>
              <a:t>, samotné ministerstvo potom pouze 3 </a:t>
            </a:r>
            <a:r>
              <a:rPr lang="cs-CZ" sz="1200" dirty="0" err="1">
                <a:solidFill>
                  <a:srgbClr val="565656"/>
                </a:solidFill>
              </a:rPr>
              <a:t>tweety</a:t>
            </a:r>
            <a:r>
              <a:rPr lang="cs-CZ" sz="1200" dirty="0">
                <a:solidFill>
                  <a:srgbClr val="565656"/>
                </a:solidFill>
              </a:rPr>
              <a:t> a stejný počet </a:t>
            </a:r>
            <a:r>
              <a:rPr lang="cs-CZ" sz="1200" dirty="0" err="1">
                <a:solidFill>
                  <a:srgbClr val="565656"/>
                </a:solidFill>
              </a:rPr>
              <a:t>Facebookových</a:t>
            </a:r>
            <a:r>
              <a:rPr lang="cs-CZ" sz="1200" dirty="0">
                <a:solidFill>
                  <a:srgbClr val="565656"/>
                </a:solidFill>
              </a:rPr>
              <a:t> příspěvků. Velkou odezvu však tyto příspěvky nepřinášely.</a:t>
            </a:r>
          </a:p>
          <a:p>
            <a:pPr algn="just"/>
            <a:endParaRPr lang="cs-CZ" sz="1200" dirty="0">
              <a:solidFill>
                <a:srgbClr val="565656"/>
              </a:solidFill>
            </a:endParaRPr>
          </a:p>
          <a:p>
            <a:pPr algn="just"/>
            <a:r>
              <a:rPr lang="cs-CZ" sz="1200" dirty="0">
                <a:solidFill>
                  <a:srgbClr val="565656"/>
                </a:solidFill>
              </a:rPr>
              <a:t>Naopak významnou diskusi vyvolal </a:t>
            </a:r>
            <a:r>
              <a:rPr lang="cs-CZ" sz="1200" dirty="0">
                <a:solidFill>
                  <a:srgbClr val="56565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facebookový post</a:t>
            </a:r>
            <a:r>
              <a:rPr lang="cs-CZ" sz="1200" dirty="0">
                <a:solidFill>
                  <a:srgbClr val="565656"/>
                </a:solidFill>
              </a:rPr>
              <a:t> České pirátské strany k tématu očkování. Na </a:t>
            </a:r>
            <a:r>
              <a:rPr lang="cs-CZ" sz="1200" dirty="0" err="1">
                <a:solidFill>
                  <a:schemeClr val="accent3"/>
                </a:solidFill>
              </a:rPr>
              <a:t>Twitteru</a:t>
            </a:r>
            <a:r>
              <a:rPr lang="cs-CZ" sz="1200" dirty="0">
                <a:solidFill>
                  <a:srgbClr val="565656"/>
                </a:solidFill>
              </a:rPr>
              <a:t> zase sklidil úspěch místo ministra zdravotnictví </a:t>
            </a:r>
            <a:r>
              <a:rPr lang="cs-CZ" sz="1200" dirty="0">
                <a:solidFill>
                  <a:srgbClr val="56565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tweet</a:t>
            </a:r>
            <a:r>
              <a:rPr lang="cs-CZ" sz="1200" dirty="0">
                <a:solidFill>
                  <a:srgbClr val="565656"/>
                </a:solidFill>
              </a:rPr>
              <a:t> </a:t>
            </a:r>
            <a:r>
              <a:rPr lang="cs-CZ" sz="1200" dirty="0" err="1">
                <a:solidFill>
                  <a:srgbClr val="565656"/>
                </a:solidFill>
              </a:rPr>
              <a:t>influencerky</a:t>
            </a:r>
            <a:r>
              <a:rPr lang="cs-CZ" sz="1200" dirty="0">
                <a:solidFill>
                  <a:srgbClr val="565656"/>
                </a:solidFill>
              </a:rPr>
              <a:t> Anny Šulcové, který získal přes 2,2 tisíce reakcí. </a:t>
            </a:r>
          </a:p>
          <a:p>
            <a:pPr algn="just"/>
            <a:endParaRPr lang="cs-CZ" sz="1200" dirty="0">
              <a:solidFill>
                <a:srgbClr val="565656"/>
              </a:solidFill>
            </a:endParaRPr>
          </a:p>
          <a:p>
            <a:pPr algn="just"/>
            <a:r>
              <a:rPr lang="cs-CZ" sz="1200" dirty="0">
                <a:solidFill>
                  <a:srgbClr val="565656"/>
                </a:solidFill>
              </a:rPr>
              <a:t>Diskuse byly často podněcovány také sdílením aktuálních článků z online médií na vlivných </a:t>
            </a:r>
            <a:r>
              <a:rPr lang="cs-CZ" sz="1200" dirty="0" err="1">
                <a:solidFill>
                  <a:srgbClr val="565656"/>
                </a:solidFill>
              </a:rPr>
              <a:t>Facebookových</a:t>
            </a:r>
            <a:r>
              <a:rPr lang="cs-CZ" sz="1200" dirty="0">
                <a:solidFill>
                  <a:srgbClr val="565656"/>
                </a:solidFill>
              </a:rPr>
              <a:t> stránkách. Částečně šlo o stránky samotných redakcí, z nichž nejsilnější odezvu zaznamenaly například příspěvky </a:t>
            </a:r>
            <a:r>
              <a:rPr lang="cs-CZ" sz="1200" dirty="0">
                <a:solidFill>
                  <a:srgbClr val="56565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blesk.cz</a:t>
            </a:r>
            <a:r>
              <a:rPr lang="cs-CZ" sz="1200" dirty="0">
                <a:solidFill>
                  <a:srgbClr val="565656"/>
                </a:solidFill>
              </a:rPr>
              <a:t>, </a:t>
            </a:r>
            <a:r>
              <a:rPr lang="cs-CZ" sz="1200" dirty="0">
                <a:solidFill>
                  <a:srgbClr val="56565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iDnes.cz</a:t>
            </a:r>
            <a:r>
              <a:rPr lang="cs-CZ" sz="1200" dirty="0">
                <a:solidFill>
                  <a:srgbClr val="565656"/>
                </a:solidFill>
              </a:rPr>
              <a:t>. Redakční články sdílely ale také účty jako Bez přátel nežiju nebo TV </a:t>
            </a:r>
            <a:r>
              <a:rPr lang="cs-CZ" sz="1200" dirty="0" err="1">
                <a:solidFill>
                  <a:srgbClr val="565656"/>
                </a:solidFill>
              </a:rPr>
              <a:t>Šalingrad</a:t>
            </a:r>
            <a:r>
              <a:rPr lang="cs-CZ" sz="1200" dirty="0">
                <a:solidFill>
                  <a:srgbClr val="565656"/>
                </a:solidFill>
              </a:rPr>
              <a:t> (článek z webu </a:t>
            </a:r>
            <a:r>
              <a:rPr lang="cs-CZ" sz="1200" dirty="0">
                <a:solidFill>
                  <a:srgbClr val="56565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aeronet.cz</a:t>
            </a:r>
            <a:r>
              <a:rPr lang="cs-CZ" sz="1200" dirty="0">
                <a:solidFill>
                  <a:srgbClr val="565656"/>
                </a:solidFill>
              </a:rPr>
              <a:t>).</a:t>
            </a:r>
          </a:p>
          <a:p>
            <a:pPr algn="just"/>
            <a:endParaRPr lang="cs-CZ" sz="1200" dirty="0">
              <a:solidFill>
                <a:srgbClr val="565656"/>
              </a:solidFill>
            </a:endParaRPr>
          </a:p>
          <a:p>
            <a:pPr algn="just"/>
            <a:r>
              <a:rPr lang="cs-CZ" sz="1200" dirty="0">
                <a:solidFill>
                  <a:srgbClr val="565656"/>
                </a:solidFill>
              </a:rPr>
              <a:t>Čtvrtina všech zmínek k tématu 3. dávky se objevila v diskusích pod články na webech. Nejaktivnější byli čtenáři serveru aeronet.cz, kde se kumulovaly zejména hlasy odpůrců vakcinace jako takové. </a:t>
            </a: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82A1D8F8-8D64-A34A-8590-A1A975CBD563}"/>
              </a:ext>
            </a:extLst>
          </p:cNvPr>
          <p:cNvGraphicFramePr>
            <a:graphicFrameLocks/>
          </p:cNvGraphicFramePr>
          <p:nvPr/>
        </p:nvGraphicFramePr>
        <p:xfrm>
          <a:off x="5521124" y="3923820"/>
          <a:ext cx="6031716" cy="2434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D96ABC5F-17EE-A14B-9D22-1B77C270571D}"/>
              </a:ext>
            </a:extLst>
          </p:cNvPr>
          <p:cNvSpPr txBox="1"/>
          <p:nvPr/>
        </p:nvSpPr>
        <p:spPr>
          <a:xfrm>
            <a:off x="6250982" y="3696838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3A0ABF"/>
                </a:solidFill>
              </a:rPr>
              <a:t>Portály s největším počtem příspěvků v diskusích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9E9C1AA-D921-2C44-9C8E-E93E63B13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7176" y="613545"/>
            <a:ext cx="2821023" cy="2669896"/>
          </a:xfrm>
          <a:prstGeom prst="rect">
            <a:avLst/>
          </a:prstGeom>
        </p:spPr>
      </p:pic>
      <p:pic>
        <p:nvPicPr>
          <p:cNvPr id="11" name="Obrázek 10" descr="Obsah obrázku text, osoba, snímek obrazovky&#10;&#10;Popis byl vytvořen automaticky">
            <a:extLst>
              <a:ext uri="{FF2B5EF4-FFF2-40B4-BE49-F238E27FC236}">
                <a16:creationId xmlns:a16="http://schemas.microsoft.com/office/drawing/2014/main" id="{F7149E00-6B59-1F47-AF84-E030F29DF4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50" y="613545"/>
            <a:ext cx="2852278" cy="267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63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E2713A7-BDB2-4EE6-88C6-1CD88FEAAC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Kontroverze kolem 3. dávky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C34287-CBF4-4F18-9B14-6498D6CCD391}"/>
              </a:ext>
            </a:extLst>
          </p:cNvPr>
          <p:cNvSpPr txBox="1"/>
          <p:nvPr/>
        </p:nvSpPr>
        <p:spPr>
          <a:xfrm>
            <a:off x="384517" y="1234703"/>
            <a:ext cx="41369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dirty="0">
                <a:solidFill>
                  <a:srgbClr val="565656"/>
                </a:solidFill>
              </a:rPr>
              <a:t>Posilující 3. dávka očkování </a:t>
            </a:r>
            <a:r>
              <a:rPr lang="cs-CZ" sz="1200" b="1" dirty="0">
                <a:solidFill>
                  <a:srgbClr val="D31145"/>
                </a:solidFill>
              </a:rPr>
              <a:t>posiluje také kontroverze v diskusích o vakcinaci</a:t>
            </a:r>
            <a:r>
              <a:rPr lang="cs-CZ" sz="1200" dirty="0">
                <a:solidFill>
                  <a:srgbClr val="565656"/>
                </a:solidFill>
              </a:rPr>
              <a:t>. Její zavedení a zejména zintenzivňující se tlak vlády i řady odborníků na její plošnou aplikaci vyvolává v online debatách významný odpor.  Přes </a:t>
            </a:r>
            <a:r>
              <a:rPr lang="cs-CZ" sz="1200" b="1" dirty="0">
                <a:solidFill>
                  <a:srgbClr val="D31145"/>
                </a:solidFill>
              </a:rPr>
              <a:t>dvě pětiny zachycených zmínek se vyjadřovaly negativně vůči očkování</a:t>
            </a:r>
            <a:r>
              <a:rPr lang="cs-CZ" sz="1200" dirty="0">
                <a:solidFill>
                  <a:srgbClr val="565656"/>
                </a:solidFill>
              </a:rPr>
              <a:t> proti </a:t>
            </a:r>
            <a:r>
              <a:rPr lang="cs-CZ" sz="1200" dirty="0" err="1">
                <a:solidFill>
                  <a:srgbClr val="565656"/>
                </a:solidFill>
              </a:rPr>
              <a:t>COVIDu</a:t>
            </a:r>
            <a:r>
              <a:rPr lang="cs-CZ" sz="1200" dirty="0">
                <a:solidFill>
                  <a:srgbClr val="565656"/>
                </a:solidFill>
              </a:rPr>
              <a:t> jako takovému a existenci 3. dávky používali autoři těchto názorů jako častý argument. Další dávka nad rámec původních předpokladů podle nich dokazuje, že </a:t>
            </a:r>
            <a:r>
              <a:rPr lang="cs-CZ" sz="1200" b="1" dirty="0">
                <a:solidFill>
                  <a:srgbClr val="D31145"/>
                </a:solidFill>
              </a:rPr>
              <a:t>vláda/elity/instituce lhaly o funkčnosti vakcín</a:t>
            </a:r>
            <a:r>
              <a:rPr lang="cs-CZ" sz="1200" dirty="0">
                <a:solidFill>
                  <a:srgbClr val="565656"/>
                </a:solidFill>
              </a:rPr>
              <a:t>. Dalším častým argumentem bylo, že na posilující dávku jsou výrazně </a:t>
            </a:r>
            <a:r>
              <a:rPr lang="cs-CZ" sz="1200" b="1" dirty="0">
                <a:solidFill>
                  <a:srgbClr val="D31145"/>
                </a:solidFill>
              </a:rPr>
              <a:t>vážnější nežádoucí reakce organismu</a:t>
            </a:r>
            <a:r>
              <a:rPr lang="cs-CZ" sz="1200" dirty="0">
                <a:solidFill>
                  <a:srgbClr val="565656"/>
                </a:solidFill>
              </a:rPr>
              <a:t>. Tento fakt diskutující dokládali nejčastěji údajnou osobní zkušeností z okolí nebo šířením zpráv o reakcích očkovaných v jiných zemích (často posloužil článek </a:t>
            </a:r>
            <a:br>
              <a:rPr lang="cs-CZ" sz="1200" dirty="0">
                <a:solidFill>
                  <a:srgbClr val="565656"/>
                </a:solidFill>
              </a:rPr>
            </a:br>
            <a:r>
              <a:rPr lang="cs-CZ" sz="1200" dirty="0">
                <a:solidFill>
                  <a:srgbClr val="565656"/>
                </a:solidFill>
              </a:rPr>
              <a:t>z </a:t>
            </a:r>
            <a:r>
              <a:rPr lang="cs-CZ" sz="1200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aeronet.cz o vakcinaci v Münsteru</a:t>
            </a:r>
            <a:r>
              <a:rPr lang="cs-CZ" sz="1200" dirty="0">
                <a:solidFill>
                  <a:srgbClr val="565656"/>
                </a:solidFill>
              </a:rPr>
              <a:t>).</a:t>
            </a:r>
          </a:p>
          <a:p>
            <a:pPr algn="just"/>
            <a:endParaRPr lang="cs-CZ" sz="1200" dirty="0">
              <a:solidFill>
                <a:srgbClr val="565656"/>
              </a:solidFill>
            </a:endParaRPr>
          </a:p>
          <a:p>
            <a:pPr algn="just"/>
            <a:r>
              <a:rPr lang="cs-CZ" sz="1200" dirty="0">
                <a:solidFill>
                  <a:srgbClr val="565656"/>
                </a:solidFill>
              </a:rPr>
              <a:t>Naproti tomu </a:t>
            </a:r>
            <a:r>
              <a:rPr lang="cs-CZ" sz="1200" b="1" dirty="0">
                <a:solidFill>
                  <a:srgbClr val="D31145"/>
                </a:solidFill>
              </a:rPr>
              <a:t>pozitivních názorů </a:t>
            </a:r>
            <a:r>
              <a:rPr lang="cs-CZ" sz="1200" dirty="0">
                <a:solidFill>
                  <a:srgbClr val="565656"/>
                </a:solidFill>
              </a:rPr>
              <a:t>na 3. dávku bylo zachyceno jen </a:t>
            </a:r>
            <a:r>
              <a:rPr lang="cs-CZ" sz="1200" b="1" dirty="0">
                <a:solidFill>
                  <a:srgbClr val="D31145"/>
                </a:solidFill>
              </a:rPr>
              <a:t>13 % z celkové debaty</a:t>
            </a:r>
            <a:r>
              <a:rPr lang="cs-CZ" sz="1200" dirty="0">
                <a:solidFill>
                  <a:srgbClr val="565656"/>
                </a:solidFill>
              </a:rPr>
              <a:t>. Tyto příspěvky pocházely od očkovaných autorů, kteří deklarovali vůli jít se nechat přeočkovat nebo již sdíleli své údajně </a:t>
            </a:r>
            <a:r>
              <a:rPr lang="cs-CZ" sz="1200" b="1" dirty="0">
                <a:solidFill>
                  <a:srgbClr val="D31145"/>
                </a:solidFill>
              </a:rPr>
              <a:t>bezproblémové zkušenosti se 3. dávkou</a:t>
            </a:r>
            <a:r>
              <a:rPr lang="cs-CZ" sz="1200" dirty="0">
                <a:solidFill>
                  <a:srgbClr val="565656"/>
                </a:solidFill>
              </a:rPr>
              <a:t>. I mezi nimi však kolovala kritika současné vlády – za chyby v systému rezervací, nedostupnost termínů pro 3. dávku apod.</a:t>
            </a:r>
          </a:p>
          <a:p>
            <a:pPr algn="just"/>
            <a:endParaRPr lang="cs-CZ" sz="1200" dirty="0">
              <a:solidFill>
                <a:srgbClr val="565656"/>
              </a:solidFill>
            </a:endParaRPr>
          </a:p>
          <a:p>
            <a:pPr algn="just"/>
            <a:endParaRPr lang="cs-CZ" sz="1200" dirty="0">
              <a:solidFill>
                <a:srgbClr val="565656"/>
              </a:solidFill>
            </a:endParaRPr>
          </a:p>
        </p:txBody>
      </p:sp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1D2FE833-174A-2749-9211-8D518E977175}"/>
              </a:ext>
            </a:extLst>
          </p:cNvPr>
          <p:cNvGraphicFramePr>
            <a:graphicFrameLocks/>
          </p:cNvGraphicFramePr>
          <p:nvPr/>
        </p:nvGraphicFramePr>
        <p:xfrm>
          <a:off x="7797593" y="757403"/>
          <a:ext cx="4136985" cy="3003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7" name="Skupina 16">
            <a:extLst>
              <a:ext uri="{FF2B5EF4-FFF2-40B4-BE49-F238E27FC236}">
                <a16:creationId xmlns:a16="http://schemas.microsoft.com/office/drawing/2014/main" id="{704D2A1E-80AA-874B-89CD-252156F2CB83}"/>
              </a:ext>
            </a:extLst>
          </p:cNvPr>
          <p:cNvGrpSpPr/>
          <p:nvPr/>
        </p:nvGrpSpPr>
        <p:grpSpPr>
          <a:xfrm>
            <a:off x="4716995" y="3597636"/>
            <a:ext cx="3312721" cy="975935"/>
            <a:chOff x="4984325" y="4642652"/>
            <a:chExt cx="4003415" cy="1179414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EEF4979D-0DCA-F645-A4F8-2BBEAF4316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25"/>
            <a:stretch/>
          </p:blipFill>
          <p:spPr>
            <a:xfrm>
              <a:off x="4984325" y="4642652"/>
              <a:ext cx="4003415" cy="1179414"/>
            </a:xfrm>
            <a:prstGeom prst="rect">
              <a:avLst/>
            </a:prstGeom>
          </p:spPr>
        </p:pic>
        <p:sp>
          <p:nvSpPr>
            <p:cNvPr id="3" name="Zaoblený obdélník 2">
              <a:extLst>
                <a:ext uri="{FF2B5EF4-FFF2-40B4-BE49-F238E27FC236}">
                  <a16:creationId xmlns:a16="http://schemas.microsoft.com/office/drawing/2014/main" id="{3B59F9F1-A38E-5249-8937-334B99934698}"/>
                </a:ext>
              </a:extLst>
            </p:cNvPr>
            <p:cNvSpPr/>
            <p:nvPr/>
          </p:nvSpPr>
          <p:spPr>
            <a:xfrm>
              <a:off x="5092115" y="4709155"/>
              <a:ext cx="805512" cy="144662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EACB51C3-A60A-5F43-BE4A-F3509410D6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06" t="10791"/>
          <a:stretch/>
        </p:blipFill>
        <p:spPr>
          <a:xfrm>
            <a:off x="4745618" y="1469985"/>
            <a:ext cx="3237798" cy="174777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D7CAFAA-1440-C744-A775-EA59D90827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86" t="18151"/>
          <a:stretch/>
        </p:blipFill>
        <p:spPr>
          <a:xfrm>
            <a:off x="4706531" y="4911743"/>
            <a:ext cx="3323185" cy="84744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646B7B8-C52F-7041-B0EF-0538800C84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25" t="8547"/>
          <a:stretch/>
        </p:blipFill>
        <p:spPr>
          <a:xfrm>
            <a:off x="8425349" y="3712518"/>
            <a:ext cx="2880458" cy="22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41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E2713A7-BDB2-4EE6-88C6-1CD88FEAAC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Kdo ne/půjde na třetí dávku?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C34287-CBF4-4F18-9B14-6498D6CCD391}"/>
              </a:ext>
            </a:extLst>
          </p:cNvPr>
          <p:cNvSpPr txBox="1"/>
          <p:nvPr/>
        </p:nvSpPr>
        <p:spPr>
          <a:xfrm>
            <a:off x="384516" y="1104926"/>
            <a:ext cx="10978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dirty="0">
                <a:solidFill>
                  <a:srgbClr val="565656"/>
                </a:solidFill>
              </a:rPr>
              <a:t>Posilující dávka vyvolala </a:t>
            </a:r>
            <a:r>
              <a:rPr lang="cs-CZ" sz="1200" b="1" dirty="0">
                <a:solidFill>
                  <a:srgbClr val="D31145"/>
                </a:solidFill>
              </a:rPr>
              <a:t>také 7 % rozporuplných reakcí </a:t>
            </a:r>
            <a:r>
              <a:rPr lang="cs-CZ" sz="1200" dirty="0">
                <a:solidFill>
                  <a:srgbClr val="565656"/>
                </a:solidFill>
              </a:rPr>
              <a:t>– většinou od těch, kteří sami očkováni jsou, nicméně se 3. dávkou pro sebe a své blízké váhají.</a:t>
            </a:r>
            <a:r>
              <a:rPr lang="cs-CZ" sz="1200" dirty="0">
                <a:solidFill>
                  <a:schemeClr val="accent3"/>
                </a:solidFill>
              </a:rPr>
              <a:t> </a:t>
            </a:r>
          </a:p>
          <a:p>
            <a:pPr algn="just"/>
            <a:r>
              <a:rPr lang="cs-CZ" sz="1200" dirty="0">
                <a:solidFill>
                  <a:schemeClr val="accent3"/>
                </a:solidFill>
              </a:rPr>
              <a:t>Z celkových 20 % diskutujících, kteří jsou očkováni, tak celá třetina zvažuje, že posilující dávku nepodstoupí.</a:t>
            </a:r>
            <a:r>
              <a:rPr lang="cs-CZ" sz="1200" dirty="0">
                <a:solidFill>
                  <a:srgbClr val="565656"/>
                </a:solidFill>
              </a:rPr>
              <a:t> Jaké jsou jejich nejčastější argumenty?</a:t>
            </a:r>
          </a:p>
          <a:p>
            <a:pPr algn="just"/>
            <a:endParaRPr lang="cs-CZ" sz="1200" dirty="0">
              <a:solidFill>
                <a:srgbClr val="565656"/>
              </a:solidFill>
            </a:endParaRPr>
          </a:p>
          <a:p>
            <a:pPr algn="just"/>
            <a:endParaRPr lang="cs-CZ" sz="1200" dirty="0">
              <a:solidFill>
                <a:srgbClr val="565656"/>
              </a:solidFill>
            </a:endParaRPr>
          </a:p>
        </p:txBody>
      </p:sp>
      <p:sp>
        <p:nvSpPr>
          <p:cNvPr id="4" name="Pětiúhelník 3">
            <a:extLst>
              <a:ext uri="{FF2B5EF4-FFF2-40B4-BE49-F238E27FC236}">
                <a16:creationId xmlns:a16="http://schemas.microsoft.com/office/drawing/2014/main" id="{71DA5178-EB3F-BB4E-B414-41D53C115692}"/>
              </a:ext>
            </a:extLst>
          </p:cNvPr>
          <p:cNvSpPr/>
          <p:nvPr/>
        </p:nvSpPr>
        <p:spPr>
          <a:xfrm>
            <a:off x="497710" y="1780075"/>
            <a:ext cx="5231758" cy="975935"/>
          </a:xfrm>
          <a:prstGeom prst="homePlate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accent3"/>
                </a:solidFill>
              </a:rPr>
              <a:t>Špatná zkušenost z předchozích dávek </a:t>
            </a:r>
            <a:br>
              <a:rPr lang="cs-CZ" sz="1400" dirty="0">
                <a:solidFill>
                  <a:schemeClr val="accent3"/>
                </a:solidFill>
              </a:rPr>
            </a:br>
            <a:r>
              <a:rPr lang="cs-CZ" sz="1400" dirty="0">
                <a:solidFill>
                  <a:schemeClr val="accent3"/>
                </a:solidFill>
              </a:rPr>
              <a:t>(osobní či „z doslechu“)</a:t>
            </a:r>
            <a:endParaRPr lang="cs-CZ" sz="1400" dirty="0"/>
          </a:p>
        </p:txBody>
      </p:sp>
      <p:sp>
        <p:nvSpPr>
          <p:cNvPr id="12" name="Pětiúhelník 11">
            <a:extLst>
              <a:ext uri="{FF2B5EF4-FFF2-40B4-BE49-F238E27FC236}">
                <a16:creationId xmlns:a16="http://schemas.microsoft.com/office/drawing/2014/main" id="{F200D5E2-5A9A-7C4D-A072-AD5602B991D4}"/>
              </a:ext>
            </a:extLst>
          </p:cNvPr>
          <p:cNvSpPr/>
          <p:nvPr/>
        </p:nvSpPr>
        <p:spPr>
          <a:xfrm>
            <a:off x="494195" y="2921908"/>
            <a:ext cx="5231758" cy="975935"/>
          </a:xfrm>
          <a:prstGeom prst="homePlate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accent3"/>
                </a:solidFill>
              </a:rPr>
              <a:t>Posilující dávka nebyla původně výrobcem koncipována </a:t>
            </a:r>
          </a:p>
          <a:p>
            <a:pPr algn="ctr"/>
            <a:r>
              <a:rPr lang="cs-CZ" sz="1400" dirty="0">
                <a:solidFill>
                  <a:schemeClr val="accent3"/>
                </a:solidFill>
              </a:rPr>
              <a:t>a nebyla autoritami pro plošnou vakcinaci schválena</a:t>
            </a:r>
            <a:endParaRPr lang="cs-CZ" sz="1400" dirty="0"/>
          </a:p>
        </p:txBody>
      </p:sp>
      <p:sp>
        <p:nvSpPr>
          <p:cNvPr id="15" name="Pětiúhelník 14">
            <a:extLst>
              <a:ext uri="{FF2B5EF4-FFF2-40B4-BE49-F238E27FC236}">
                <a16:creationId xmlns:a16="http://schemas.microsoft.com/office/drawing/2014/main" id="{EEE9E1B7-7375-6749-A228-0F858152D915}"/>
              </a:ext>
            </a:extLst>
          </p:cNvPr>
          <p:cNvSpPr/>
          <p:nvPr/>
        </p:nvSpPr>
        <p:spPr>
          <a:xfrm>
            <a:off x="494195" y="4063741"/>
            <a:ext cx="5231758" cy="975935"/>
          </a:xfrm>
          <a:prstGeom prst="homePlate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accent3"/>
                </a:solidFill>
              </a:rPr>
              <a:t>Autority lhaly o spolehlivosti vakcíny, </a:t>
            </a:r>
          </a:p>
          <a:p>
            <a:pPr algn="ctr"/>
            <a:r>
              <a:rPr lang="cs-CZ" sz="1400" dirty="0">
                <a:solidFill>
                  <a:schemeClr val="accent3"/>
                </a:solidFill>
              </a:rPr>
              <a:t>3. dávka nebude poslední</a:t>
            </a:r>
            <a:endParaRPr lang="cs-CZ" sz="1400" dirty="0"/>
          </a:p>
        </p:txBody>
      </p:sp>
      <p:sp>
        <p:nvSpPr>
          <p:cNvPr id="16" name="Pětiúhelník 15">
            <a:extLst>
              <a:ext uri="{FF2B5EF4-FFF2-40B4-BE49-F238E27FC236}">
                <a16:creationId xmlns:a16="http://schemas.microsoft.com/office/drawing/2014/main" id="{F4B3CFA0-13BC-AD42-BAA0-A3C3BBFA276F}"/>
              </a:ext>
            </a:extLst>
          </p:cNvPr>
          <p:cNvSpPr/>
          <p:nvPr/>
        </p:nvSpPr>
        <p:spPr>
          <a:xfrm>
            <a:off x="494195" y="5205575"/>
            <a:ext cx="5231758" cy="975935"/>
          </a:xfrm>
          <a:prstGeom prst="homePlate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accent3"/>
                </a:solidFill>
              </a:rPr>
              <a:t>Neměla by být aplikována plošně, ale pouze rizikovým skupinám a podle skutečného množství protilátek v krvi</a:t>
            </a:r>
            <a:endParaRPr lang="cs-CZ" sz="1400" dirty="0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169845F5-01B3-E949-A135-AE932F20F081}"/>
              </a:ext>
            </a:extLst>
          </p:cNvPr>
          <p:cNvGrpSpPr/>
          <p:nvPr/>
        </p:nvGrpSpPr>
        <p:grpSpPr>
          <a:xfrm>
            <a:off x="6017989" y="4047669"/>
            <a:ext cx="2465489" cy="1100569"/>
            <a:chOff x="6643868" y="2138692"/>
            <a:chExt cx="4312487" cy="1925049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2D8A8514-39F3-904B-9862-4EAEDEDC5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68" b="10729"/>
            <a:stretch/>
          </p:blipFill>
          <p:spPr>
            <a:xfrm>
              <a:off x="6643868" y="2138692"/>
              <a:ext cx="4312487" cy="1925049"/>
            </a:xfrm>
            <a:prstGeom prst="rect">
              <a:avLst/>
            </a:prstGeom>
          </p:spPr>
        </p:pic>
        <p:sp>
          <p:nvSpPr>
            <p:cNvPr id="18" name="Zaoblený obdélník 17">
              <a:extLst>
                <a:ext uri="{FF2B5EF4-FFF2-40B4-BE49-F238E27FC236}">
                  <a16:creationId xmlns:a16="http://schemas.microsoft.com/office/drawing/2014/main" id="{300E4BD6-920A-B840-AA75-0F7E844097B7}"/>
                </a:ext>
              </a:extLst>
            </p:cNvPr>
            <p:cNvSpPr/>
            <p:nvPr/>
          </p:nvSpPr>
          <p:spPr>
            <a:xfrm>
              <a:off x="6833685" y="2274539"/>
              <a:ext cx="1216817" cy="225592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Zaoblený obdélník 19">
              <a:extLst>
                <a:ext uri="{FF2B5EF4-FFF2-40B4-BE49-F238E27FC236}">
                  <a16:creationId xmlns:a16="http://schemas.microsoft.com/office/drawing/2014/main" id="{CAC2BE5A-7956-6343-8B09-D1CC63823D18}"/>
                </a:ext>
              </a:extLst>
            </p:cNvPr>
            <p:cNvSpPr/>
            <p:nvPr/>
          </p:nvSpPr>
          <p:spPr>
            <a:xfrm>
              <a:off x="6833684" y="2520435"/>
              <a:ext cx="2483935" cy="225592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7246DC09-AB9E-CE4D-8527-703D2C898BC0}"/>
              </a:ext>
            </a:extLst>
          </p:cNvPr>
          <p:cNvGrpSpPr/>
          <p:nvPr/>
        </p:nvGrpSpPr>
        <p:grpSpPr>
          <a:xfrm>
            <a:off x="6096000" y="2878715"/>
            <a:ext cx="4942391" cy="1100569"/>
            <a:chOff x="3194612" y="2711450"/>
            <a:chExt cx="6444687" cy="1435100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7D6AAB45-F877-E741-AEDC-E5B25F2780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58"/>
            <a:stretch/>
          </p:blipFill>
          <p:spPr>
            <a:xfrm>
              <a:off x="3194612" y="2711450"/>
              <a:ext cx="6444687" cy="1435100"/>
            </a:xfrm>
            <a:prstGeom prst="rect">
              <a:avLst/>
            </a:prstGeom>
          </p:spPr>
        </p:pic>
        <p:sp>
          <p:nvSpPr>
            <p:cNvPr id="21" name="Zaoblený obdélník 20">
              <a:extLst>
                <a:ext uri="{FF2B5EF4-FFF2-40B4-BE49-F238E27FC236}">
                  <a16:creationId xmlns:a16="http://schemas.microsoft.com/office/drawing/2014/main" id="{8766657C-6B77-0E41-B955-ECCC033D3B08}"/>
                </a:ext>
              </a:extLst>
            </p:cNvPr>
            <p:cNvSpPr/>
            <p:nvPr/>
          </p:nvSpPr>
          <p:spPr>
            <a:xfrm>
              <a:off x="3368188" y="2896500"/>
              <a:ext cx="904662" cy="16772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B9BAAE8-6927-C84B-AE6B-09A57BFA9B73}"/>
              </a:ext>
            </a:extLst>
          </p:cNvPr>
          <p:cNvGrpSpPr/>
          <p:nvPr/>
        </p:nvGrpSpPr>
        <p:grpSpPr>
          <a:xfrm>
            <a:off x="6017989" y="5562749"/>
            <a:ext cx="3912242" cy="923809"/>
            <a:chOff x="3183038" y="2552700"/>
            <a:chExt cx="6399112" cy="1511041"/>
          </a:xfrm>
        </p:grpSpPr>
        <p:pic>
          <p:nvPicPr>
            <p:cNvPr id="23" name="Obrázek 22">
              <a:extLst>
                <a:ext uri="{FF2B5EF4-FFF2-40B4-BE49-F238E27FC236}">
                  <a16:creationId xmlns:a16="http://schemas.microsoft.com/office/drawing/2014/main" id="{947B26E1-D248-C945-AE51-4540805BCB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1" b="13783"/>
            <a:stretch/>
          </p:blipFill>
          <p:spPr>
            <a:xfrm>
              <a:off x="3183038" y="2552700"/>
              <a:ext cx="6399112" cy="1511041"/>
            </a:xfrm>
            <a:prstGeom prst="rect">
              <a:avLst/>
            </a:prstGeom>
          </p:spPr>
        </p:pic>
        <p:sp>
          <p:nvSpPr>
            <p:cNvPr id="24" name="Zaoblený obdélník 23">
              <a:extLst>
                <a:ext uri="{FF2B5EF4-FFF2-40B4-BE49-F238E27FC236}">
                  <a16:creationId xmlns:a16="http://schemas.microsoft.com/office/drawing/2014/main" id="{3ADAF97F-635C-E94F-BF5B-5FAFE2F32C15}"/>
                </a:ext>
              </a:extLst>
            </p:cNvPr>
            <p:cNvSpPr/>
            <p:nvPr/>
          </p:nvSpPr>
          <p:spPr>
            <a:xfrm>
              <a:off x="3359547" y="2700166"/>
              <a:ext cx="1312744" cy="308723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6" name="Obrázek 25">
            <a:extLst>
              <a:ext uri="{FF2B5EF4-FFF2-40B4-BE49-F238E27FC236}">
                <a16:creationId xmlns:a16="http://schemas.microsoft.com/office/drawing/2014/main" id="{4791A45A-9779-C248-BE50-531CB76736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799"/>
          <a:stretch/>
        </p:blipFill>
        <p:spPr>
          <a:xfrm>
            <a:off x="6345034" y="1804770"/>
            <a:ext cx="4444321" cy="901353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2C370791-6DE5-9E49-88E0-7A65952FB1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81" t="42832" b="16809"/>
          <a:stretch/>
        </p:blipFill>
        <p:spPr>
          <a:xfrm>
            <a:off x="8567194" y="4930397"/>
            <a:ext cx="3522963" cy="528281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61670F91-F642-F946-8831-4E625ED93C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924" b="14361"/>
          <a:stretch/>
        </p:blipFill>
        <p:spPr>
          <a:xfrm>
            <a:off x="8567194" y="4083355"/>
            <a:ext cx="2673367" cy="6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0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A8293A7-52A5-407E-BF4B-1C7A73C3A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Metodika – tradiční a sociální média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88EDACD-A9A6-4073-909C-372370B24C97}"/>
              </a:ext>
            </a:extLst>
          </p:cNvPr>
          <p:cNvSpPr txBox="1"/>
          <p:nvPr/>
        </p:nvSpPr>
        <p:spPr>
          <a:xfrm>
            <a:off x="384516" y="1273209"/>
            <a:ext cx="5021705" cy="34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b="1" dirty="0">
                <a:solidFill>
                  <a:schemeClr val="accent4"/>
                </a:solidFill>
              </a:rPr>
              <a:t>Tradiční média </a:t>
            </a:r>
            <a:endParaRPr lang="cs-CZ" dirty="0">
              <a:solidFill>
                <a:schemeClr val="accent4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FDA3598-1EB3-467B-99B9-D30586B66A78}"/>
              </a:ext>
            </a:extLst>
          </p:cNvPr>
          <p:cNvSpPr txBox="1"/>
          <p:nvPr/>
        </p:nvSpPr>
        <p:spPr>
          <a:xfrm>
            <a:off x="6335211" y="1273209"/>
            <a:ext cx="3361301" cy="34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b="1" dirty="0">
                <a:solidFill>
                  <a:schemeClr val="accent4"/>
                </a:solidFill>
              </a:rPr>
              <a:t>Sociální média</a:t>
            </a:r>
            <a:endParaRPr lang="cs-CZ" dirty="0">
              <a:solidFill>
                <a:schemeClr val="accent4"/>
              </a:solidFill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FE26DC78-C014-4A27-A843-87229752114A}"/>
              </a:ext>
            </a:extLst>
          </p:cNvPr>
          <p:cNvSpPr/>
          <p:nvPr/>
        </p:nvSpPr>
        <p:spPr>
          <a:xfrm>
            <a:off x="384516" y="1834850"/>
            <a:ext cx="5472274" cy="4680249"/>
          </a:xfrm>
          <a:prstGeom prst="roundRect">
            <a:avLst>
              <a:gd name="adj" fmla="val 4920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Cílem analýzy bylo zmapovat prezentaci třetí dávky očkování proti onemocnění Covid-19 ve vybraných titulech v období od 20. 9. 2021 – 10. 11. 2021. Sledováno bylo vyznění příspěvku ve čtyřech kategoriích - zdali obsahuje pozitivní stanovisko či informace na podporu posilující dávky, kritiku či negativní informace proti třetí dávce, ambivalentní či nejednoznačné hodnocení a neutrální informativní příspěvky bez stanoviska. </a:t>
            </a:r>
          </a:p>
          <a:p>
            <a:pPr algn="just"/>
            <a:endParaRPr lang="cs-CZ" sz="1100" dirty="0">
              <a:solidFill>
                <a:schemeClr val="tx1">
                  <a:lumMod val="50000"/>
                  <a:lumOff val="50000"/>
                </a:schemeClr>
              </a:solidFill>
              <a:cs typeface="NettoPro" panose="020B0504020101010102" pitchFamily="34" charset="-18"/>
            </a:endParaRPr>
          </a:p>
          <a:p>
            <a:pPr algn="just"/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Sledovaní byli také nositelé názorů a osobnosti, které byly se třetí dávkou spojovány, a to podle hodnotového zabarvení s ohledem na jejich vystoupení. </a:t>
            </a:r>
          </a:p>
          <a:p>
            <a:pPr algn="just"/>
            <a:endParaRPr lang="cs-CZ" sz="1100" dirty="0">
              <a:solidFill>
                <a:schemeClr val="tx1">
                  <a:lumMod val="50000"/>
                  <a:lumOff val="50000"/>
                </a:schemeClr>
              </a:solidFill>
              <a:cs typeface="NettoPro" panose="020B0504020101010102" pitchFamily="34" charset="-18"/>
            </a:endParaRPr>
          </a:p>
          <a:p>
            <a:pPr algn="just"/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Analýza také srovnala mediální prezentaci vakcín, které jsou při třetí dávce aplikovány. </a:t>
            </a:r>
          </a:p>
          <a:p>
            <a:endParaRPr lang="cs-CZ" sz="1100" dirty="0">
              <a:solidFill>
                <a:schemeClr val="tx1">
                  <a:lumMod val="50000"/>
                  <a:lumOff val="50000"/>
                </a:schemeClr>
              </a:solidFill>
              <a:cs typeface="NettoPro" panose="020B0504020101010102" pitchFamily="34" charset="-18"/>
            </a:endParaRPr>
          </a:p>
          <a:p>
            <a:pPr>
              <a:spcAft>
                <a:spcPts val="300"/>
              </a:spcAft>
            </a:pP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Vybraná média: </a:t>
            </a:r>
          </a:p>
          <a:p>
            <a:pPr>
              <a:spcAft>
                <a:spcPts val="300"/>
              </a:spcAft>
            </a:pPr>
            <a:r>
              <a:rPr lang="cs-CZ" sz="1100" b="1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zpravodajské deníky a weby</a:t>
            </a: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: lidovky.cz, novinky.cz, seznamzpravy.cz, idnes.cz, denik.cz, LN, Právo, MF Dnes, Deník N, denikn.cz, aktualne.cz, tyden.cz, E15, e15.cz, HN, hn.cz</a:t>
            </a:r>
          </a:p>
          <a:p>
            <a:pPr>
              <a:spcAft>
                <a:spcPts val="300"/>
              </a:spcAft>
            </a:pPr>
            <a:r>
              <a:rPr lang="cs-CZ" sz="1100" b="1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bulvární deníky a weby</a:t>
            </a: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: Blesk, blesk.cz, Aha!, ahanonline.cz</a:t>
            </a:r>
          </a:p>
          <a:p>
            <a:pPr>
              <a:spcAft>
                <a:spcPts val="300"/>
              </a:spcAft>
            </a:pPr>
            <a:r>
              <a:rPr lang="cs-CZ" sz="1100" b="1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dezinformační weby</a:t>
            </a: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: parlamentnilisty.cz, cz.sputniknews.com, infokuryr.cz, pravdive.eu, aeronet.cz</a:t>
            </a:r>
          </a:p>
          <a:p>
            <a:pPr>
              <a:spcAft>
                <a:spcPts val="300"/>
              </a:spcAft>
            </a:pPr>
            <a:r>
              <a:rPr lang="cs-CZ" sz="1100" b="1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komerční TVR a jejich weby</a:t>
            </a: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: TV Nova, tn.cz, Prima, cnn.iprima.cz, CNN Prima </a:t>
            </a:r>
            <a:r>
              <a:rPr lang="cs-CZ" sz="1100" dirty="0" err="1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News</a:t>
            </a: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, Seznam.cz TV, TV Barrandov, Frekvence 1, Impuls, impuls.cz, frekvence1.cz</a:t>
            </a:r>
          </a:p>
          <a:p>
            <a:pPr>
              <a:spcAft>
                <a:spcPts val="300"/>
              </a:spcAft>
            </a:pPr>
            <a:r>
              <a:rPr lang="cs-CZ" sz="1100" b="1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veřejnoprávní TVR a weby</a:t>
            </a: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: ČT 1, ČT 24, ceskatelevize.cz, ČRo Plus, Radiožurnál, irozhlas.cz</a:t>
            </a:r>
          </a:p>
          <a:p>
            <a:endParaRPr lang="cs-CZ" sz="1100" dirty="0">
              <a:solidFill>
                <a:schemeClr val="tx1">
                  <a:lumMod val="50000"/>
                  <a:lumOff val="50000"/>
                </a:schemeClr>
              </a:solidFill>
              <a:cs typeface="NettoPro" panose="020B0504020101010102" pitchFamily="34" charset="-18"/>
            </a:endParaRPr>
          </a:p>
          <a:p>
            <a:endParaRPr lang="cs-CZ" sz="1100" dirty="0">
              <a:solidFill>
                <a:srgbClr val="00A3E2"/>
              </a:solidFill>
              <a:cs typeface="Arial" panose="020B0604020202020204" pitchFamily="34" charset="0"/>
            </a:endParaRPr>
          </a:p>
        </p:txBody>
      </p:sp>
      <p:sp>
        <p:nvSpPr>
          <p:cNvPr id="8" name="Obdélník: se zakulacenými rohy 5">
            <a:extLst>
              <a:ext uri="{FF2B5EF4-FFF2-40B4-BE49-F238E27FC236}">
                <a16:creationId xmlns:a16="http://schemas.microsoft.com/office/drawing/2014/main" id="{FE41AD88-1C15-AC40-A3CA-056987A304BA}"/>
              </a:ext>
            </a:extLst>
          </p:cNvPr>
          <p:cNvSpPr/>
          <p:nvPr/>
        </p:nvSpPr>
        <p:spPr>
          <a:xfrm>
            <a:off x="6335211" y="1834850"/>
            <a:ext cx="5472273" cy="4045090"/>
          </a:xfrm>
          <a:prstGeom prst="roundRect">
            <a:avLst>
              <a:gd name="adj" fmla="val 4920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Cílem analýzy bylo zmapovat publicitu posilující dávky očkování proti onemocnění Covid-19 v českých sociálních médiích v období od 20. 9. 2021 – 10. 11. 2021, a to z hlediska dynamiky diskusí i významných zdrojů debaty a vlivných autorů. </a:t>
            </a:r>
          </a:p>
          <a:p>
            <a:pPr algn="just"/>
            <a:endParaRPr lang="cs-CZ" sz="1100" dirty="0">
              <a:solidFill>
                <a:schemeClr val="tx1">
                  <a:lumMod val="50000"/>
                  <a:lumOff val="50000"/>
                </a:schemeClr>
              </a:solidFill>
              <a:cs typeface="NettoPro" panose="020B0504020101010102" pitchFamily="34" charset="-18"/>
            </a:endParaRPr>
          </a:p>
          <a:p>
            <a:pPr algn="just"/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Vyznění příspěvků bylo hodnoceno ve čtyřech kategoriích: </a:t>
            </a:r>
          </a:p>
          <a:p>
            <a:pPr algn="just"/>
            <a:endParaRPr lang="cs-CZ" sz="1100" dirty="0">
              <a:solidFill>
                <a:schemeClr val="tx1">
                  <a:lumMod val="50000"/>
                  <a:lumOff val="50000"/>
                </a:schemeClr>
              </a:solidFill>
              <a:cs typeface="NettoPro" panose="020B0504020101010102" pitchFamily="34" charset="-18"/>
            </a:endParaRPr>
          </a:p>
          <a:p>
            <a:pPr algn="just"/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 -  negativní vůči 3. dávce i očkování proti Covidu jako takovém,</a:t>
            </a:r>
          </a:p>
          <a:p>
            <a:pPr algn="just"/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 - ambivalentní (pozitivní vůči očkování jako celku, ale negativní názor na 3. dávku),</a:t>
            </a:r>
          </a:p>
          <a:p>
            <a:pPr algn="just"/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 -  pozitivní vůči 3.dávce,</a:t>
            </a:r>
          </a:p>
          <a:p>
            <a:pPr algn="just"/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 -  neutrální (bez hodnotícího stanoviska vůči 3. dávce očkování a očkování jako takovému).</a:t>
            </a:r>
          </a:p>
          <a:p>
            <a:pPr algn="just"/>
            <a:endParaRPr lang="cs-CZ" sz="1100" dirty="0">
              <a:solidFill>
                <a:schemeClr val="tx1">
                  <a:lumMod val="50000"/>
                  <a:lumOff val="50000"/>
                </a:schemeClr>
              </a:solidFill>
              <a:cs typeface="NettoPro" panose="020B0504020101010102" pitchFamily="34" charset="-18"/>
            </a:endParaRPr>
          </a:p>
          <a:p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Analýza vyznění příspěvků byla provedena statisticky reprezentativním vzorku dat.</a:t>
            </a:r>
          </a:p>
          <a:p>
            <a:endParaRPr lang="cs-CZ" sz="1100" dirty="0">
              <a:solidFill>
                <a:schemeClr val="tx1">
                  <a:lumMod val="50000"/>
                  <a:lumOff val="50000"/>
                </a:schemeClr>
              </a:solidFill>
              <a:cs typeface="NettoPro" panose="020B0504020101010102" pitchFamily="34" charset="-18"/>
            </a:endParaRPr>
          </a:p>
          <a:p>
            <a:pPr>
              <a:spcAft>
                <a:spcPts val="300"/>
              </a:spcAft>
            </a:pPr>
            <a:r>
              <a:rPr lang="cs-CZ" sz="11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V analýze sledujeme česká sociální média, která zahrnují Facebook, Twitter, Instagram, YouTube, diskuze u redakčních článků, webová fóra, recenze a blogy.</a:t>
            </a:r>
          </a:p>
          <a:p>
            <a:endParaRPr lang="cs-CZ" sz="1100" dirty="0">
              <a:solidFill>
                <a:schemeClr val="tx1">
                  <a:lumMod val="50000"/>
                  <a:lumOff val="50000"/>
                </a:schemeClr>
              </a:solidFill>
              <a:cs typeface="NettoPro" panose="020B0504020101010102" pitchFamily="34" charset="-18"/>
            </a:endParaRPr>
          </a:p>
          <a:p>
            <a:endParaRPr lang="cs-CZ" sz="1100" dirty="0">
              <a:solidFill>
                <a:srgbClr val="00A3E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527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A8293A7-52A5-407E-BF4B-1C7A73C3A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Kontakty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88EDACD-A9A6-4073-909C-372370B24C97}"/>
              </a:ext>
            </a:extLst>
          </p:cNvPr>
          <p:cNvSpPr txBox="1"/>
          <p:nvPr/>
        </p:nvSpPr>
        <p:spPr>
          <a:xfrm>
            <a:off x="576217" y="1711748"/>
            <a:ext cx="4910183" cy="187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cs-CZ" sz="1300" dirty="0"/>
          </a:p>
          <a:p>
            <a:pPr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Tým klasických mediálních analýz</a:t>
            </a:r>
          </a:p>
          <a:p>
            <a:pPr algn="just">
              <a:lnSpc>
                <a:spcPct val="90000"/>
              </a:lnSpc>
            </a:pPr>
            <a:endParaRPr lang="cs-CZ" sz="2000" dirty="0"/>
          </a:p>
          <a:p>
            <a:pPr algn="just">
              <a:lnSpc>
                <a:spcPct val="90000"/>
              </a:lnSpc>
            </a:pPr>
            <a:r>
              <a:rPr lang="cs-CZ" sz="2000" dirty="0"/>
              <a:t>T: +420 732 621 344</a:t>
            </a:r>
          </a:p>
          <a:p>
            <a:pPr algn="just">
              <a:lnSpc>
                <a:spcPct val="90000"/>
              </a:lnSpc>
            </a:pPr>
            <a:r>
              <a:rPr lang="cs-CZ" sz="2000" dirty="0"/>
              <a:t>E: </a:t>
            </a:r>
            <a:r>
              <a:rPr lang="cs-CZ" sz="2000" dirty="0">
                <a:hlinkClick r:id="rId2"/>
              </a:rPr>
              <a:t>ivan.vodochodsky@newtonmedia.cz</a:t>
            </a:r>
            <a:endParaRPr lang="cs-CZ" sz="2000" dirty="0"/>
          </a:p>
          <a:p>
            <a:pPr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cs-CZ" sz="13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744A683-9B5C-4886-9F3C-842FE62C8DB5}"/>
              </a:ext>
            </a:extLst>
          </p:cNvPr>
          <p:cNvSpPr txBox="1"/>
          <p:nvPr/>
        </p:nvSpPr>
        <p:spPr>
          <a:xfrm>
            <a:off x="7305040" y="1711748"/>
            <a:ext cx="4310743" cy="187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cs-CZ" sz="1300" dirty="0"/>
          </a:p>
          <a:p>
            <a:pPr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2000" b="1" dirty="0"/>
              <a:t>Tým analýz sociálních médií</a:t>
            </a:r>
          </a:p>
          <a:p>
            <a:pPr algn="just">
              <a:lnSpc>
                <a:spcPct val="90000"/>
              </a:lnSpc>
            </a:pPr>
            <a:endParaRPr lang="cs-CZ" sz="2000" dirty="0"/>
          </a:p>
          <a:p>
            <a:pPr algn="just">
              <a:lnSpc>
                <a:spcPct val="90000"/>
              </a:lnSpc>
            </a:pPr>
            <a:r>
              <a:rPr lang="cs-CZ" sz="2000" dirty="0"/>
              <a:t>T: +420 728 378 943</a:t>
            </a:r>
          </a:p>
          <a:p>
            <a:pPr algn="just">
              <a:lnSpc>
                <a:spcPct val="90000"/>
              </a:lnSpc>
            </a:pPr>
            <a:r>
              <a:rPr lang="cs-CZ" sz="2000" dirty="0"/>
              <a:t>E: </a:t>
            </a:r>
            <a:r>
              <a:rPr lang="cs-CZ" sz="2000" dirty="0">
                <a:hlinkClick r:id="rId3"/>
              </a:rPr>
              <a:t>social@newtonmedia.eu</a:t>
            </a:r>
            <a:endParaRPr lang="cs-CZ" sz="2000" dirty="0"/>
          </a:p>
          <a:p>
            <a:pPr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cs-CZ" sz="13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185A340-CC75-4DD0-8A53-4081ED68037E}"/>
              </a:ext>
            </a:extLst>
          </p:cNvPr>
          <p:cNvSpPr txBox="1"/>
          <p:nvPr/>
        </p:nvSpPr>
        <p:spPr>
          <a:xfrm>
            <a:off x="5069840" y="3846181"/>
            <a:ext cx="3383280" cy="93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cs-CZ" sz="2000" dirty="0"/>
              <a:t>Newton Media, a.s.</a:t>
            </a:r>
          </a:p>
          <a:p>
            <a:pPr algn="just">
              <a:lnSpc>
                <a:spcPct val="90000"/>
              </a:lnSpc>
            </a:pPr>
            <a:r>
              <a:rPr lang="cs-CZ" sz="2000" dirty="0"/>
              <a:t>Na Pankráci 1683/127</a:t>
            </a:r>
          </a:p>
          <a:p>
            <a:pPr algn="just">
              <a:lnSpc>
                <a:spcPct val="90000"/>
              </a:lnSpc>
            </a:pPr>
            <a:r>
              <a:rPr lang="cs-CZ" sz="2000" dirty="0"/>
              <a:t>140 00 Praha 4</a:t>
            </a:r>
          </a:p>
        </p:txBody>
      </p:sp>
    </p:spTree>
    <p:extLst>
      <p:ext uri="{BB962C8B-B14F-4D97-AF65-F5344CB8AC3E}">
        <p14:creationId xmlns:p14="http://schemas.microsoft.com/office/powerpoint/2010/main" val="2019071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18053FA-6F65-40E8-B190-60DDAE6579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Celkové shrnutí výsledků</a:t>
            </a:r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8FA07C70-795B-4563-A80B-E7670416C4D0}"/>
              </a:ext>
            </a:extLst>
          </p:cNvPr>
          <p:cNvSpPr txBox="1">
            <a:spLocks/>
          </p:cNvSpPr>
          <p:nvPr/>
        </p:nvSpPr>
        <p:spPr>
          <a:xfrm>
            <a:off x="384517" y="1115262"/>
            <a:ext cx="11383206" cy="55425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400" dirty="0">
                <a:solidFill>
                  <a:schemeClr val="accent3"/>
                </a:solidFill>
              </a:rPr>
              <a:t>Přeočkování třetí dávkou proti onemocnění Covid-19 začalo v Česku 20. září, což média zařadila mezi stěžejní body svého zpravodajství. Od tohoto dne až do 10. listopadu bylo ve vybraných tradičních médiích (viz metodika) o třetí posilovací dávce uveřejněno více než 1 500 příspěvků. Jejich mediální dopad 3 937 GRP ukazuje, že každý obyvatel Česka starší 15 let si mohl přečíst, vyslechnout či zhlédnout 39 příspěvků na toto téma. Povědomí o posilující dávce tedy média zvyšovala velmi výrazně.</a:t>
            </a:r>
          </a:p>
          <a:p>
            <a:pPr algn="just"/>
            <a:r>
              <a:rPr lang="cs-CZ" sz="1400" dirty="0">
                <a:solidFill>
                  <a:schemeClr val="accent3"/>
                </a:solidFill>
              </a:rPr>
              <a:t>To se také projevilo v debatách v sociálních médiích, kde téma 3. dávky rezonovalo napříč všemi diskusemi o Covidu - 19 a bylo často podněcováno právě redakčními články z médií. Celkem bylo zachyceno necelých 10 tisíc příspěvků v sociálních médiích na toto téma. Jejich celkový odhadovaný dosah je 9 miliónů zobrazení. </a:t>
            </a:r>
          </a:p>
          <a:p>
            <a:pPr algn="just"/>
            <a:r>
              <a:rPr lang="cs-CZ" sz="1400" dirty="0">
                <a:solidFill>
                  <a:schemeClr val="accent3"/>
                </a:solidFill>
              </a:rPr>
              <a:t>Téměř třetina redakčního obsahu tradičních médií (zpráv, komentářů, diskusí či reportáží) vyjadřovala pozitivní stanovisko k podávání třetí dávky či nesla informace o jejím přínosu. Nejčastěji se tak dělo z úst ministra zdravotnictví Adama Vojtěcha. Často také zaznívala podporující slova předsedy České </a:t>
            </a:r>
            <a:r>
              <a:rPr lang="cs-CZ" sz="1400" dirty="0" err="1">
                <a:solidFill>
                  <a:schemeClr val="accent3"/>
                </a:solidFill>
              </a:rPr>
              <a:t>vakcinologické</a:t>
            </a:r>
            <a:r>
              <a:rPr lang="cs-CZ" sz="1400" dirty="0">
                <a:solidFill>
                  <a:schemeClr val="accent3"/>
                </a:solidFill>
              </a:rPr>
              <a:t> společnosti Romana </a:t>
            </a:r>
            <a:r>
              <a:rPr lang="cs-CZ" sz="1400" dirty="0" err="1">
                <a:solidFill>
                  <a:schemeClr val="accent3"/>
                </a:solidFill>
              </a:rPr>
              <a:t>Chlíbka</a:t>
            </a:r>
            <a:r>
              <a:rPr lang="cs-CZ" sz="1400" dirty="0">
                <a:solidFill>
                  <a:schemeClr val="accent3"/>
                </a:solidFill>
              </a:rPr>
              <a:t>. Nejvíce příspěvků bylo věnováno Andreji Babišovi, který si nechal třetí dávku aplikovat, a stal se tak pro média jakýmsi symbolem, jenž byl zmiňován jako příklad již podstoupeného přeočkování. Třetí dávku podpořila mj. i silná témata, kterými byly schválení podávání třetích dávek vakcíny proti Covidu-19 od firem Pfizer/BioNTech Evropskou agenturou pro léčivé přípravky (EMA), údajně úspěšný boj s pandemií v Izraeli díky třetí dávce či zprávy z nemocnic a apely odborníků k přeočkování. </a:t>
            </a:r>
          </a:p>
          <a:p>
            <a:pPr algn="just"/>
            <a:r>
              <a:rPr lang="cs-CZ" sz="1400" dirty="0">
                <a:solidFill>
                  <a:schemeClr val="accent3"/>
                </a:solidFill>
              </a:rPr>
              <a:t>Naproti tomu postoj odmítavý až kritický či ambivalentní a nejednoznačný, byl zastoupen v nepoměrně menším množství mediálního obsahu. Zamítavé stanovisko obsahovalo 33 (tedy 2 %) příspěvků a ambivalenci 11 (tedy 1 %). Největší prostor se dostal vedoucí pražské laboratoře </a:t>
            </a:r>
            <a:r>
              <a:rPr lang="cs-CZ" sz="1400" dirty="0" err="1">
                <a:solidFill>
                  <a:schemeClr val="accent3"/>
                </a:solidFill>
              </a:rPr>
              <a:t>Synlab</a:t>
            </a:r>
            <a:r>
              <a:rPr lang="cs-CZ" sz="1400" dirty="0">
                <a:solidFill>
                  <a:schemeClr val="accent3"/>
                </a:solidFill>
              </a:rPr>
              <a:t> Anabele Čížkové, která vyzývala k opatrnosti s podáváním třetí dávky. Zcela odmítavý postoj projevilo šest osobností. Vždy se tak dělo na webu </a:t>
            </a:r>
            <a:r>
              <a:rPr lang="cs-CZ" sz="1400" dirty="0" err="1">
                <a:solidFill>
                  <a:schemeClr val="accent3"/>
                </a:solidFill>
              </a:rPr>
              <a:t>parlamentnilisty.cz</a:t>
            </a:r>
            <a:r>
              <a:rPr lang="cs-CZ" sz="1400" dirty="0">
                <a:solidFill>
                  <a:schemeClr val="accent3"/>
                </a:solidFill>
              </a:rPr>
              <a:t>.</a:t>
            </a:r>
          </a:p>
          <a:p>
            <a:pPr algn="just"/>
            <a:r>
              <a:rPr lang="cs-CZ" sz="1400" dirty="0">
                <a:solidFill>
                  <a:schemeClr val="accent3"/>
                </a:solidFill>
              </a:rPr>
              <a:t>V sociálních médiích byla názorová skladba zcela opačná – převažovaly negativní stanoviska diskutujících vůči očkování (44 % příspěvků), naopak pozitivních výroků vůči třetí dávce bylo pouze 13 %. 7 % reakcí bylo ambivalentních – nejčastěji šlo o autory, kteří absolvovali 2 dávky, s tou 3. však váhají, či jsou proti její plošné aplikaci. Z celkových 20 % diskutujících, kteří jsou očkováni, tak celá třetina zvažuje, že posilující dávku nepodstoupí. </a:t>
            </a:r>
          </a:p>
          <a:p>
            <a:pPr algn="just"/>
            <a:r>
              <a:rPr lang="cs-CZ" sz="1400" dirty="0">
                <a:solidFill>
                  <a:schemeClr val="accent3"/>
                </a:solidFill>
              </a:rPr>
              <a:t>S třetí dávkou byla v médiích spojována především vakcína od společností Pfizer/BioNTech. Měla dvakrát vyšší medializaci než ta od firmy Moderna. Ta byla navíc až na několik výjimek téměř výhradně zmiňována současně s vakcínou Pfizer. </a:t>
            </a:r>
          </a:p>
          <a:p>
            <a:pPr algn="just"/>
            <a:endParaRPr lang="cs-CZ" sz="1400" dirty="0">
              <a:solidFill>
                <a:schemeClr val="accent3"/>
              </a:solidFill>
            </a:endParaRPr>
          </a:p>
          <a:p>
            <a:pPr algn="just"/>
            <a:endParaRPr lang="cs-CZ" sz="1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6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4F904E17-F4B1-4995-BDC6-F58C3682C3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518" y="355600"/>
            <a:ext cx="11075962" cy="6146800"/>
          </a:xfrm>
        </p:spPr>
        <p:txBody>
          <a:bodyPr/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sz="4400" dirty="0"/>
              <a:t>TRADIČNÍ MÉDIA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37224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11A767E0-E2B6-4507-9C03-52D7AD34DC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060883" y="2871788"/>
            <a:ext cx="4106862" cy="4191000"/>
          </a:xfrm>
          <a:prstGeom prst="rect">
            <a:avLst/>
          </a:prstGeom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A8293A7-52A5-407E-BF4B-1C7A73C3A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Vývoj medializace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E8FA58AA-F2F3-48D4-934C-17DD2C919171}"/>
              </a:ext>
            </a:extLst>
          </p:cNvPr>
          <p:cNvCxnSpPr>
            <a:cxnSpLocks/>
          </p:cNvCxnSpPr>
          <p:nvPr/>
        </p:nvCxnSpPr>
        <p:spPr>
          <a:xfrm>
            <a:off x="1245326" y="5329321"/>
            <a:ext cx="6240142" cy="0"/>
          </a:xfrm>
          <a:prstGeom prst="straightConnector1">
            <a:avLst/>
          </a:prstGeom>
          <a:ln w="38100">
            <a:solidFill>
              <a:srgbClr val="56565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41F5BBD9-509C-489C-B9A7-60C71033CEF1}"/>
              </a:ext>
            </a:extLst>
          </p:cNvPr>
          <p:cNvSpPr/>
          <p:nvPr/>
        </p:nvSpPr>
        <p:spPr>
          <a:xfrm>
            <a:off x="1372216" y="5443429"/>
            <a:ext cx="783761" cy="492342"/>
          </a:xfrm>
          <a:prstGeom prst="roundRect">
            <a:avLst>
              <a:gd name="adj" fmla="val 5574"/>
            </a:avLst>
          </a:prstGeom>
          <a:solidFill>
            <a:schemeClr val="bg1"/>
          </a:solidFill>
          <a:ln w="19050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cs-CZ" sz="800" dirty="0">
                <a:solidFill>
                  <a:srgbClr val="565656"/>
                </a:solidFill>
                <a:cs typeface="Arial" panose="020B0604020202020204" pitchFamily="34" charset="0"/>
              </a:rPr>
              <a:t>Začalo očkování třetí dávkou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565656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1" name="Obdélník: se zakulacenými rohy 8">
            <a:extLst>
              <a:ext uri="{FF2B5EF4-FFF2-40B4-BE49-F238E27FC236}">
                <a16:creationId xmlns:a16="http://schemas.microsoft.com/office/drawing/2014/main" id="{559A9284-5F8E-4281-A59D-664959346F5E}"/>
              </a:ext>
            </a:extLst>
          </p:cNvPr>
          <p:cNvSpPr/>
          <p:nvPr/>
        </p:nvSpPr>
        <p:spPr>
          <a:xfrm>
            <a:off x="2580655" y="5443429"/>
            <a:ext cx="1025351" cy="492342"/>
          </a:xfrm>
          <a:prstGeom prst="roundRect">
            <a:avLst>
              <a:gd name="adj" fmla="val 5574"/>
            </a:avLst>
          </a:prstGeom>
          <a:solidFill>
            <a:schemeClr val="bg1"/>
          </a:solidFill>
          <a:ln w="19050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cs-CZ" sz="750" dirty="0">
                <a:solidFill>
                  <a:srgbClr val="565656"/>
                </a:solidFill>
                <a:cs typeface="Arial" panose="020B0604020202020204" pitchFamily="34" charset="0"/>
              </a:rPr>
              <a:t>EMA schválila třetí dávku vakcín od firem Pfizer/Biontech</a:t>
            </a:r>
            <a:endParaRPr kumimoji="0" lang="cs-CZ" sz="750" b="0" i="0" u="none" strike="noStrike" kern="1200" cap="none" spc="0" normalizeH="0" baseline="0" noProof="0" dirty="0">
              <a:ln>
                <a:noFill/>
              </a:ln>
              <a:solidFill>
                <a:srgbClr val="565656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2" name="Obdélník: se zakulacenými rohy 8">
            <a:extLst>
              <a:ext uri="{FF2B5EF4-FFF2-40B4-BE49-F238E27FC236}">
                <a16:creationId xmlns:a16="http://schemas.microsoft.com/office/drawing/2014/main" id="{D1AE7D02-6156-4C40-AD55-6DBD9966F9B5}"/>
              </a:ext>
            </a:extLst>
          </p:cNvPr>
          <p:cNvSpPr/>
          <p:nvPr/>
        </p:nvSpPr>
        <p:spPr>
          <a:xfrm>
            <a:off x="2580655" y="5972534"/>
            <a:ext cx="1025351" cy="492342"/>
          </a:xfrm>
          <a:prstGeom prst="roundRect">
            <a:avLst>
              <a:gd name="adj" fmla="val 5574"/>
            </a:avLst>
          </a:prstGeom>
          <a:solidFill>
            <a:schemeClr val="bg1"/>
          </a:solidFill>
          <a:ln w="19050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cs-CZ" sz="800" dirty="0">
                <a:solidFill>
                  <a:srgbClr val="565656"/>
                </a:solidFill>
                <a:cs typeface="Arial" panose="020B0604020202020204" pitchFamily="34" charset="0"/>
              </a:rPr>
              <a:t>Schváleno přeočkování po šesti měsících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565656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" name="Obdélník: se zakulacenými rohy 8">
            <a:extLst>
              <a:ext uri="{FF2B5EF4-FFF2-40B4-BE49-F238E27FC236}">
                <a16:creationId xmlns:a16="http://schemas.microsoft.com/office/drawing/2014/main" id="{B9FDCF1B-A794-4B34-80C0-A25AEB89A7D1}"/>
              </a:ext>
            </a:extLst>
          </p:cNvPr>
          <p:cNvSpPr/>
          <p:nvPr/>
        </p:nvSpPr>
        <p:spPr>
          <a:xfrm>
            <a:off x="6047184" y="5443429"/>
            <a:ext cx="1189639" cy="492342"/>
          </a:xfrm>
          <a:prstGeom prst="roundRect">
            <a:avLst>
              <a:gd name="adj" fmla="val 5574"/>
            </a:avLst>
          </a:prstGeom>
          <a:solidFill>
            <a:schemeClr val="bg1"/>
          </a:solidFill>
          <a:ln w="19050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pl-PL" sz="800" dirty="0">
                <a:solidFill>
                  <a:srgbClr val="565656"/>
                </a:solidFill>
                <a:cs typeface="Arial" panose="020B0604020202020204" pitchFamily="34" charset="0"/>
              </a:rPr>
              <a:t>Třetí dávka Moderny se očkuje jen poloviční dávkou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565656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4B503A-2DBB-4CF1-BA05-B827A3543EE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84238" y="1215981"/>
            <a:ext cx="6811963" cy="39243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DFF47C3-E8C7-49BB-A3BC-62C0C6C9C05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060883" y="0"/>
            <a:ext cx="4106863" cy="4191000"/>
          </a:xfrm>
          <a:prstGeom prst="rect">
            <a:avLst/>
          </a:prstGeom>
        </p:spPr>
      </p:pic>
      <p:sp>
        <p:nvSpPr>
          <p:cNvPr id="15" name="Obdélník: se zakulacenými rohy 8">
            <a:extLst>
              <a:ext uri="{FF2B5EF4-FFF2-40B4-BE49-F238E27FC236}">
                <a16:creationId xmlns:a16="http://schemas.microsoft.com/office/drawing/2014/main" id="{DB69E368-390F-4D7F-A25D-219234C14317}"/>
              </a:ext>
            </a:extLst>
          </p:cNvPr>
          <p:cNvSpPr/>
          <p:nvPr/>
        </p:nvSpPr>
        <p:spPr>
          <a:xfrm>
            <a:off x="3677163" y="5443429"/>
            <a:ext cx="942542" cy="492342"/>
          </a:xfrm>
          <a:prstGeom prst="roundRect">
            <a:avLst>
              <a:gd name="adj" fmla="val 5574"/>
            </a:avLst>
          </a:prstGeom>
          <a:solidFill>
            <a:schemeClr val="bg1"/>
          </a:solidFill>
          <a:ln w="19050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cs-CZ" sz="750" dirty="0">
                <a:solidFill>
                  <a:srgbClr val="565656"/>
                </a:solidFill>
                <a:cs typeface="Arial" panose="020B0604020202020204" pitchFamily="34" charset="0"/>
              </a:rPr>
              <a:t>A. Babiš dostal třetí dávku vakcíny</a:t>
            </a:r>
            <a:endParaRPr kumimoji="0" lang="cs-CZ" sz="750" b="0" i="0" u="none" strike="noStrike" kern="1200" cap="none" spc="0" normalizeH="0" baseline="0" noProof="0" dirty="0">
              <a:ln>
                <a:noFill/>
              </a:ln>
              <a:solidFill>
                <a:srgbClr val="565656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6" name="Obdélník: se zakulacenými rohy 8">
            <a:extLst>
              <a:ext uri="{FF2B5EF4-FFF2-40B4-BE49-F238E27FC236}">
                <a16:creationId xmlns:a16="http://schemas.microsoft.com/office/drawing/2014/main" id="{6F34F220-DA62-42BD-A960-63A11E35FF98}"/>
              </a:ext>
            </a:extLst>
          </p:cNvPr>
          <p:cNvSpPr/>
          <p:nvPr/>
        </p:nvSpPr>
        <p:spPr>
          <a:xfrm>
            <a:off x="4921725" y="5443429"/>
            <a:ext cx="942541" cy="492342"/>
          </a:xfrm>
          <a:prstGeom prst="roundRect">
            <a:avLst>
              <a:gd name="adj" fmla="val 5574"/>
            </a:avLst>
          </a:prstGeom>
          <a:solidFill>
            <a:schemeClr val="bg1"/>
          </a:solidFill>
          <a:ln w="19050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cs-CZ" sz="800" dirty="0">
                <a:solidFill>
                  <a:srgbClr val="565656"/>
                </a:solidFill>
                <a:cs typeface="Arial" panose="020B0604020202020204" pitchFamily="34" charset="0"/>
              </a:rPr>
              <a:t>EMA schválila třetí dávku od Moderny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srgbClr val="565656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7" name="Grafický objekt 6" descr="Pandemic Shrnutí pruhového grafu křivky se souvislou výplní">
            <a:extLst>
              <a:ext uri="{FF2B5EF4-FFF2-40B4-BE49-F238E27FC236}">
                <a16:creationId xmlns:a16="http://schemas.microsoft.com/office/drawing/2014/main" id="{CFE82DD8-EC0E-4EBD-8C53-3783F1568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93083" y="2001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481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03B02AC0-DC53-4DF5-94C0-EBF82A5934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954206"/>
              </p:ext>
            </p:extLst>
          </p:nvPr>
        </p:nvGraphicFramePr>
        <p:xfrm>
          <a:off x="-48000" y="1186211"/>
          <a:ext cx="12240000" cy="3938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7" name="Worksheet" r:id="rId4" imgW="13296864" imgH="4274820" progId="Excel.Sheet.12">
                  <p:link updateAutomatic="1"/>
                </p:oleObj>
              </mc:Choice>
              <mc:Fallback>
                <p:oleObj name="Worksheet" r:id="rId4" imgW="13296864" imgH="427482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48000" y="1186211"/>
                        <a:ext cx="12240000" cy="3938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A8293A7-52A5-407E-BF4B-1C7A73C3A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Tváře třetí dávky očkování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E8D807-8FA4-4CAA-9D8D-EF0A8E7DE7DE}"/>
              </a:ext>
            </a:extLst>
          </p:cNvPr>
          <p:cNvSpPr txBox="1"/>
          <p:nvPr/>
        </p:nvSpPr>
        <p:spPr>
          <a:xfrm>
            <a:off x="210206" y="6166898"/>
            <a:ext cx="2270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565656"/>
                </a:solidFill>
                <a:cs typeface="NettoPro-Bold" panose="020B0804020101010102" pitchFamily="34" charset="-18"/>
              </a:rPr>
              <a:t>TOP média dle GRP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5BF3A91-687C-4A3B-9446-1EEAF5E0585F}"/>
              </a:ext>
            </a:extLst>
          </p:cNvPr>
          <p:cNvSpPr txBox="1"/>
          <p:nvPr/>
        </p:nvSpPr>
        <p:spPr>
          <a:xfrm>
            <a:off x="260740" y="4765366"/>
            <a:ext cx="1116000" cy="1304806"/>
          </a:xfrm>
          <a:prstGeom prst="roundRect">
            <a:avLst/>
          </a:prstGeom>
          <a:noFill/>
          <a:ln w="12700">
            <a:solidFill>
              <a:srgbClr val="5656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blesk.cz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zpravy.iDNES.cz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seznamzpravy.cz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parlamentnilisty.cz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lidovky.cz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novinky.cz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Prima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cnn.iprima.cz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D20C05E-D3A2-4570-8BAA-E79A09922528}"/>
              </a:ext>
            </a:extLst>
          </p:cNvPr>
          <p:cNvSpPr txBox="1"/>
          <p:nvPr/>
        </p:nvSpPr>
        <p:spPr>
          <a:xfrm>
            <a:off x="1514568" y="4765366"/>
            <a:ext cx="972000" cy="1293197"/>
          </a:xfrm>
          <a:prstGeom prst="roundRect">
            <a:avLst/>
          </a:prstGeom>
          <a:noFill/>
          <a:ln w="12700">
            <a:solidFill>
              <a:srgbClr val="5656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zpravy.iDNES.cz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blesk.cz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TV Nova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denik.cz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ČT 1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Mladá fronta DNES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Prima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A1D843B-3B67-43F7-B9BC-ED172894A9B3}"/>
              </a:ext>
            </a:extLst>
          </p:cNvPr>
          <p:cNvSpPr txBox="1"/>
          <p:nvPr/>
        </p:nvSpPr>
        <p:spPr>
          <a:xfrm>
            <a:off x="2676844" y="4765366"/>
            <a:ext cx="972000" cy="1293197"/>
          </a:xfrm>
          <a:prstGeom prst="roundRect">
            <a:avLst/>
          </a:prstGeom>
          <a:noFill/>
          <a:ln w="12700">
            <a:solidFill>
              <a:srgbClr val="5656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ČT 1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aktualne.cz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denik.cz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blesk.cz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seznamzpravy.cz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zpravy.iDNES.cz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TV Nova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C2FCC58-74C2-4E0A-985C-13B81F241A17}"/>
              </a:ext>
            </a:extLst>
          </p:cNvPr>
          <p:cNvSpPr txBox="1"/>
          <p:nvPr/>
        </p:nvSpPr>
        <p:spPr>
          <a:xfrm>
            <a:off x="3782897" y="4765366"/>
            <a:ext cx="1116000" cy="1304806"/>
          </a:xfrm>
          <a:prstGeom prst="roundRect">
            <a:avLst/>
          </a:prstGeom>
          <a:noFill/>
          <a:ln w="12700">
            <a:solidFill>
              <a:srgbClr val="5656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zpravy.iDNES.cz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Prima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ČT 1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TV Nova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cnn.iprima.cz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parlamentnilisty.cz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lidovky.cz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ČRo Radiožurnál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F547C08-6AB0-4206-95C0-78DCB18AEBC5}"/>
              </a:ext>
            </a:extLst>
          </p:cNvPr>
          <p:cNvSpPr txBox="1"/>
          <p:nvPr/>
        </p:nvSpPr>
        <p:spPr>
          <a:xfrm>
            <a:off x="5010090" y="4765366"/>
            <a:ext cx="1116000" cy="1304806"/>
          </a:xfrm>
          <a:prstGeom prst="roundRect">
            <a:avLst/>
          </a:prstGeom>
          <a:noFill/>
          <a:ln w="12700">
            <a:solidFill>
              <a:srgbClr val="5656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seznamzpravy.cz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denik.cz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zpravy.iDNES.cz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lidovky.cz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parlamentnilisty.cz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cnn.iprima.cz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irozhlas.cz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tyden.cz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500945D-901C-46E9-B578-67883D4D2B90}"/>
              </a:ext>
            </a:extLst>
          </p:cNvPr>
          <p:cNvSpPr txBox="1"/>
          <p:nvPr/>
        </p:nvSpPr>
        <p:spPr>
          <a:xfrm>
            <a:off x="6218194" y="4765366"/>
            <a:ext cx="1116000" cy="1304806"/>
          </a:xfrm>
          <a:prstGeom prst="roundRect">
            <a:avLst/>
          </a:prstGeom>
          <a:noFill/>
          <a:ln w="12700">
            <a:solidFill>
              <a:srgbClr val="5656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TV Nova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seznamzpravy.cz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parlamentnilisty.cz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lidovky.cz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ČT 1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ČRo Radiožurnál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Lidové noviny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iHNed.cz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A4572EB-1A84-4F81-9263-7DB65995E4CD}"/>
              </a:ext>
            </a:extLst>
          </p:cNvPr>
          <p:cNvSpPr txBox="1"/>
          <p:nvPr/>
        </p:nvSpPr>
        <p:spPr>
          <a:xfrm>
            <a:off x="7411918" y="4765366"/>
            <a:ext cx="1116000" cy="1304806"/>
          </a:xfrm>
          <a:prstGeom prst="roundRect">
            <a:avLst/>
          </a:prstGeom>
          <a:noFill/>
          <a:ln w="12700">
            <a:solidFill>
              <a:srgbClr val="5656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zpravy.iDNES.cz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lidovky.cz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parlamentnilisty.cz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seznamzpravy.cz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ČRo Radiožurnál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tn.cz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irozhlas.cz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ČT 24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86D46D4-307D-4716-990D-AB4145C605A5}"/>
              </a:ext>
            </a:extLst>
          </p:cNvPr>
          <p:cNvSpPr txBox="1"/>
          <p:nvPr/>
        </p:nvSpPr>
        <p:spPr>
          <a:xfrm>
            <a:off x="8608631" y="4765366"/>
            <a:ext cx="1116000" cy="1304806"/>
          </a:xfrm>
          <a:prstGeom prst="roundRect">
            <a:avLst/>
          </a:prstGeom>
          <a:noFill/>
          <a:ln w="12700">
            <a:solidFill>
              <a:srgbClr val="5656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zpravy.iDNES.cz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parlamentnilisty.cz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seznamzpravy.cz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ahaonline.cz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lidovky.cz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ČRo Radiožurnál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ct24.cz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Lidové noviny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F0E5E57-36F3-4A82-93C0-FDD8BFAF8348}"/>
              </a:ext>
            </a:extLst>
          </p:cNvPr>
          <p:cNvSpPr txBox="1"/>
          <p:nvPr/>
        </p:nvSpPr>
        <p:spPr>
          <a:xfrm>
            <a:off x="10977792" y="4765366"/>
            <a:ext cx="1116000" cy="1181398"/>
          </a:xfrm>
          <a:prstGeom prst="roundRect">
            <a:avLst/>
          </a:prstGeom>
          <a:noFill/>
          <a:ln w="12700">
            <a:solidFill>
              <a:srgbClr val="5656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Prima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lidovky.cz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cnn.iprima.cz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tn.cz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ČRo Radiožurnál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Mladá fronta DNES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Lidové noviny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034BABD-5A22-4F74-9C33-2ECCEC83D7EB}"/>
              </a:ext>
            </a:extLst>
          </p:cNvPr>
          <p:cNvSpPr txBox="1"/>
          <p:nvPr/>
        </p:nvSpPr>
        <p:spPr>
          <a:xfrm>
            <a:off x="9788699" y="4765366"/>
            <a:ext cx="1116000" cy="1304806"/>
          </a:xfrm>
          <a:prstGeom prst="roundRect">
            <a:avLst/>
          </a:prstGeom>
          <a:noFill/>
          <a:ln w="12700">
            <a:solidFill>
              <a:srgbClr val="5656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blesk.cz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aktualne.cz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denik.cz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Mladá fronta DNES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seznamzpravy.cz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Právo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novinky.cz</a:t>
            </a:r>
          </a:p>
          <a:p>
            <a:pPr algn="ctr"/>
            <a:r>
              <a:rPr lang="cs-CZ" sz="800" dirty="0">
                <a:solidFill>
                  <a:srgbClr val="565656"/>
                </a:solidFill>
                <a:cs typeface="NettoPro" panose="020B0504020101010102" pitchFamily="34" charset="-18"/>
              </a:rPr>
              <a:t>tn.cz</a:t>
            </a:r>
          </a:p>
        </p:txBody>
      </p:sp>
      <p:pic>
        <p:nvPicPr>
          <p:cNvPr id="20" name="Obrázek 19" descr="Obsah obrázku osoba, muž, usmívající se, nošení&#10;&#10;Popis byl vytvořen automaticky">
            <a:extLst>
              <a:ext uri="{FF2B5EF4-FFF2-40B4-BE49-F238E27FC236}">
                <a16:creationId xmlns:a16="http://schemas.microsoft.com/office/drawing/2014/main" id="{9242CD5F-FF87-42A7-82C4-784620FDB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8" y="938386"/>
            <a:ext cx="539283" cy="7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Obrázek 21" descr="Obsah obrázku osoba, muž, oblek, oblečení&#10;&#10;Popis byl vytvořen automaticky">
            <a:extLst>
              <a:ext uri="{FF2B5EF4-FFF2-40B4-BE49-F238E27FC236}">
                <a16:creationId xmlns:a16="http://schemas.microsoft.com/office/drawing/2014/main" id="{B2650D02-101E-4A44-8E4F-D997E81D7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99" y="2616709"/>
            <a:ext cx="540000" cy="7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Obrázek 23" descr="Obsah obrázku osoba, muž, interiér, košile&#10;&#10;Popis byl vytvořen automaticky">
            <a:extLst>
              <a:ext uri="{FF2B5EF4-FFF2-40B4-BE49-F238E27FC236}">
                <a16:creationId xmlns:a16="http://schemas.microsoft.com/office/drawing/2014/main" id="{8719AD2C-12EE-42AD-A8ED-C89BCF40A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022" y="2724240"/>
            <a:ext cx="606140" cy="7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Obrázek 25" descr="Obsah obrázku osoba, muž, brýle, pózování&#10;&#10;Popis byl vytvořen automaticky">
            <a:extLst>
              <a:ext uri="{FF2B5EF4-FFF2-40B4-BE49-F238E27FC236}">
                <a16:creationId xmlns:a16="http://schemas.microsoft.com/office/drawing/2014/main" id="{C3B3840B-C59A-4C73-BDB3-8B0BA91787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24" y="2466080"/>
            <a:ext cx="720000" cy="7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Obrázek 27" descr="Obsah obrázku text, osoba, interiér, zeď&#10;&#10;Popis byl vytvořen automaticky">
            <a:extLst>
              <a:ext uri="{FF2B5EF4-FFF2-40B4-BE49-F238E27FC236}">
                <a16:creationId xmlns:a16="http://schemas.microsoft.com/office/drawing/2014/main" id="{56B9FF2B-EB30-4CEF-BAF6-96CB3F59FC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31" y="2615789"/>
            <a:ext cx="741360" cy="7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Obrázek 29" descr="Obsah obrázku osoba, muž, zeď, oblek&#10;&#10;Popis byl vytvořen automaticky">
            <a:extLst>
              <a:ext uri="{FF2B5EF4-FFF2-40B4-BE49-F238E27FC236}">
                <a16:creationId xmlns:a16="http://schemas.microsoft.com/office/drawing/2014/main" id="{43BB43AD-4A01-401D-ABCE-AA8A9C174B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700" y="2615789"/>
            <a:ext cx="632254" cy="7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Obrázek 31" descr="Obsah obrázku osoba, muž, pózování&#10;&#10;Popis byl vytvořen automaticky">
            <a:extLst>
              <a:ext uri="{FF2B5EF4-FFF2-40B4-BE49-F238E27FC236}">
                <a16:creationId xmlns:a16="http://schemas.microsoft.com/office/drawing/2014/main" id="{B1E3C95D-E29C-4963-B4A0-296DD73755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76" y="2975789"/>
            <a:ext cx="720000" cy="7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Obrázek 33" descr="Obsah obrázku osoba, zeď, interiér, brýle&#10;&#10;Popis byl vytvořen automaticky">
            <a:extLst>
              <a:ext uri="{FF2B5EF4-FFF2-40B4-BE49-F238E27FC236}">
                <a16:creationId xmlns:a16="http://schemas.microsoft.com/office/drawing/2014/main" id="{4B657907-D9E5-48A2-96C1-181D127873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17" y="3003457"/>
            <a:ext cx="720000" cy="7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Obrázek 35" descr="Obsah obrázku muž, osoba, oblek, nošení&#10;&#10;Popis byl vytvořen automaticky">
            <a:extLst>
              <a:ext uri="{FF2B5EF4-FFF2-40B4-BE49-F238E27FC236}">
                <a16:creationId xmlns:a16="http://schemas.microsoft.com/office/drawing/2014/main" id="{51D2301E-B700-4B07-B5FF-5A04E07D26A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4" r="17932"/>
          <a:stretch/>
        </p:blipFill>
        <p:spPr>
          <a:xfrm>
            <a:off x="6405514" y="2615789"/>
            <a:ext cx="741360" cy="7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Obrázek 37" descr="Obsah obrázku osoba, muž, stojící, pózování&#10;&#10;Popis byl vytvořen automaticky">
            <a:extLst>
              <a:ext uri="{FF2B5EF4-FFF2-40B4-BE49-F238E27FC236}">
                <a16:creationId xmlns:a16="http://schemas.microsoft.com/office/drawing/2014/main" id="{3C50E960-7056-4CC0-BA68-E1D540D0AC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8" y="1193831"/>
            <a:ext cx="480000" cy="7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Grafický objekt 18" descr="Usmívající se smajlík s výplní se souvislou výplní">
            <a:extLst>
              <a:ext uri="{FF2B5EF4-FFF2-40B4-BE49-F238E27FC236}">
                <a16:creationId xmlns:a16="http://schemas.microsoft.com/office/drawing/2014/main" id="{7184E162-F062-492F-AD1E-B02C5BFFF2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33638" y="200148"/>
            <a:ext cx="826794" cy="82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456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A8293A7-52A5-407E-BF4B-1C7A73C3A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Názory a postoje hlavních osobností</a:t>
            </a:r>
          </a:p>
        </p:txBody>
      </p:sp>
      <p:sp>
        <p:nvSpPr>
          <p:cNvPr id="57" name="Obdélník: se zakulacenými rohy 8">
            <a:extLst>
              <a:ext uri="{FF2B5EF4-FFF2-40B4-BE49-F238E27FC236}">
                <a16:creationId xmlns:a16="http://schemas.microsoft.com/office/drawing/2014/main" id="{1FED3595-1C0F-4AC7-8456-B1C36303FCB8}"/>
              </a:ext>
            </a:extLst>
          </p:cNvPr>
          <p:cNvSpPr/>
          <p:nvPr/>
        </p:nvSpPr>
        <p:spPr>
          <a:xfrm>
            <a:off x="8234802" y="1247922"/>
            <a:ext cx="2790060" cy="612000"/>
          </a:xfrm>
          <a:prstGeom prst="roundRect">
            <a:avLst>
              <a:gd name="adj" fmla="val 4920"/>
            </a:avLst>
          </a:prstGeom>
          <a:solidFill>
            <a:srgbClr val="D31145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cs typeface="NettoPro" panose="020B0504020101010102" pitchFamily="34" charset="-18"/>
              </a:rPr>
              <a:t>Roman </a:t>
            </a:r>
            <a:r>
              <a:rPr lang="cs-CZ" dirty="0" err="1">
                <a:solidFill>
                  <a:schemeClr val="bg1"/>
                </a:solidFill>
                <a:cs typeface="NettoPro" panose="020B0504020101010102" pitchFamily="34" charset="-18"/>
              </a:rPr>
              <a:t>Chlíbek</a:t>
            </a:r>
            <a:endParaRPr lang="cs-CZ" dirty="0">
              <a:solidFill>
                <a:schemeClr val="bg1"/>
              </a:solidFill>
              <a:cs typeface="NettoPro" panose="020B0504020101010102" pitchFamily="34" charset="-18"/>
            </a:endParaRPr>
          </a:p>
          <a:p>
            <a:pPr algn="ctr"/>
            <a:r>
              <a:rPr lang="cs-CZ" sz="1000" dirty="0">
                <a:solidFill>
                  <a:schemeClr val="bg1"/>
                </a:solidFill>
                <a:cs typeface="NettoPro" panose="020B0504020101010102" pitchFamily="34" charset="-18"/>
              </a:rPr>
              <a:t>předseda České </a:t>
            </a:r>
            <a:r>
              <a:rPr lang="cs-CZ" sz="1000" dirty="0" err="1">
                <a:solidFill>
                  <a:schemeClr val="bg1"/>
                </a:solidFill>
                <a:cs typeface="NettoPro" panose="020B0504020101010102" pitchFamily="34" charset="-18"/>
              </a:rPr>
              <a:t>vakcinologické</a:t>
            </a:r>
            <a:r>
              <a:rPr lang="cs-CZ" sz="1000" dirty="0">
                <a:solidFill>
                  <a:schemeClr val="bg1"/>
                </a:solidFill>
                <a:cs typeface="NettoPro" panose="020B0504020101010102" pitchFamily="34" charset="-18"/>
              </a:rPr>
              <a:t> společnosti</a:t>
            </a:r>
          </a:p>
        </p:txBody>
      </p:sp>
      <p:sp>
        <p:nvSpPr>
          <p:cNvPr id="58" name="Obdélník: se zakulacenými rohy 8">
            <a:extLst>
              <a:ext uri="{FF2B5EF4-FFF2-40B4-BE49-F238E27FC236}">
                <a16:creationId xmlns:a16="http://schemas.microsoft.com/office/drawing/2014/main" id="{1A989613-061C-40AC-8C58-AEADB2EDF727}"/>
              </a:ext>
            </a:extLst>
          </p:cNvPr>
          <p:cNvSpPr/>
          <p:nvPr/>
        </p:nvSpPr>
        <p:spPr>
          <a:xfrm>
            <a:off x="11042802" y="1247922"/>
            <a:ext cx="792000" cy="612000"/>
          </a:xfrm>
          <a:prstGeom prst="roundRect">
            <a:avLst>
              <a:gd name="adj" fmla="val 5264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565656"/>
                </a:solidFill>
                <a:cs typeface="NettoPro" panose="020B0504020101010102" pitchFamily="34" charset="-18"/>
              </a:rPr>
              <a:t>37</a:t>
            </a:r>
          </a:p>
          <a:p>
            <a:pPr algn="ctr"/>
            <a:r>
              <a:rPr lang="cs-CZ" sz="900" dirty="0">
                <a:solidFill>
                  <a:srgbClr val="565656"/>
                </a:solidFill>
                <a:cs typeface="NettoPro" panose="020B0504020101010102" pitchFamily="34" charset="-18"/>
              </a:rPr>
              <a:t>příspěvků</a:t>
            </a:r>
          </a:p>
        </p:txBody>
      </p:sp>
      <p:sp>
        <p:nvSpPr>
          <p:cNvPr id="59" name="Obdélník: se zakulacenými rohy 8">
            <a:extLst>
              <a:ext uri="{FF2B5EF4-FFF2-40B4-BE49-F238E27FC236}">
                <a16:creationId xmlns:a16="http://schemas.microsoft.com/office/drawing/2014/main" id="{3454AC3A-5CD6-4A19-93EC-1C6514B6DCA2}"/>
              </a:ext>
            </a:extLst>
          </p:cNvPr>
          <p:cNvSpPr/>
          <p:nvPr/>
        </p:nvSpPr>
        <p:spPr>
          <a:xfrm>
            <a:off x="8234802" y="1891031"/>
            <a:ext cx="3600000" cy="1545590"/>
          </a:xfrm>
          <a:prstGeom prst="roundRect">
            <a:avLst>
              <a:gd name="adj" fmla="val 4920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Roman </a:t>
            </a:r>
            <a:r>
              <a:rPr lang="cs-CZ" sz="1200" dirty="0" err="1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Chlíbek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 patřil k jasným zastáncům vakcíny pro lidi nad 60 let, rizikovým skupinám i těm, kteří využili </a:t>
            </a:r>
            <a:r>
              <a:rPr lang="cs-CZ" sz="1200" dirty="0" err="1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jednodávkovou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 či vektorovou vakcínu. Ujišťoval, že reakce na třetí dávku jsou mírnější než na předchozí dvě. Začátkem října v pořadu Interview ČT24 označil přeočkování třetí dávkou za zásadní. Stejně hovořil o měsíc později i v pořadu Události, komentáře.</a:t>
            </a:r>
            <a:endParaRPr lang="cs-CZ" sz="1200" dirty="0">
              <a:solidFill>
                <a:srgbClr val="00A3E2"/>
              </a:solidFill>
              <a:cs typeface="Arial" panose="020B0604020202020204" pitchFamily="34" charset="0"/>
            </a:endParaRPr>
          </a:p>
        </p:txBody>
      </p:sp>
      <p:sp>
        <p:nvSpPr>
          <p:cNvPr id="63" name="Obdélník: se zakulacenými rohy 8">
            <a:extLst>
              <a:ext uri="{FF2B5EF4-FFF2-40B4-BE49-F238E27FC236}">
                <a16:creationId xmlns:a16="http://schemas.microsoft.com/office/drawing/2014/main" id="{E36C5019-9652-4718-9BAD-369BF297A8E0}"/>
              </a:ext>
            </a:extLst>
          </p:cNvPr>
          <p:cNvSpPr/>
          <p:nvPr/>
        </p:nvSpPr>
        <p:spPr>
          <a:xfrm>
            <a:off x="4309659" y="1247922"/>
            <a:ext cx="2790060" cy="612000"/>
          </a:xfrm>
          <a:prstGeom prst="roundRect">
            <a:avLst>
              <a:gd name="adj" fmla="val 4920"/>
            </a:avLst>
          </a:prstGeom>
          <a:solidFill>
            <a:srgbClr val="D31145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cs typeface="NettoPro" panose="020B0504020101010102" pitchFamily="34" charset="-18"/>
              </a:rPr>
              <a:t>Adam Vojtěch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  <a:cs typeface="NettoPro" panose="020B0504020101010102" pitchFamily="34" charset="-18"/>
              </a:rPr>
              <a:t>ministr zdravotnictví</a:t>
            </a:r>
          </a:p>
        </p:txBody>
      </p:sp>
      <p:sp>
        <p:nvSpPr>
          <p:cNvPr id="64" name="Obdélník: se zakulacenými rohy 8">
            <a:extLst>
              <a:ext uri="{FF2B5EF4-FFF2-40B4-BE49-F238E27FC236}">
                <a16:creationId xmlns:a16="http://schemas.microsoft.com/office/drawing/2014/main" id="{5EFAE956-942B-402A-9B01-348CE7205E59}"/>
              </a:ext>
            </a:extLst>
          </p:cNvPr>
          <p:cNvSpPr/>
          <p:nvPr/>
        </p:nvSpPr>
        <p:spPr>
          <a:xfrm>
            <a:off x="7117659" y="1247922"/>
            <a:ext cx="792000" cy="612000"/>
          </a:xfrm>
          <a:prstGeom prst="roundRect">
            <a:avLst>
              <a:gd name="adj" fmla="val 5264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565656"/>
                </a:solidFill>
                <a:cs typeface="NettoPro" panose="020B0504020101010102" pitchFamily="34" charset="-18"/>
              </a:rPr>
              <a:t>89</a:t>
            </a:r>
          </a:p>
          <a:p>
            <a:pPr algn="ctr"/>
            <a:r>
              <a:rPr lang="cs-CZ" sz="900" dirty="0">
                <a:solidFill>
                  <a:srgbClr val="565656"/>
                </a:solidFill>
                <a:cs typeface="NettoPro" panose="020B0504020101010102" pitchFamily="34" charset="-18"/>
              </a:rPr>
              <a:t>příspěvků</a:t>
            </a:r>
          </a:p>
        </p:txBody>
      </p:sp>
      <p:sp>
        <p:nvSpPr>
          <p:cNvPr id="65" name="Obdélník: se zakulacenými rohy 8">
            <a:extLst>
              <a:ext uri="{FF2B5EF4-FFF2-40B4-BE49-F238E27FC236}">
                <a16:creationId xmlns:a16="http://schemas.microsoft.com/office/drawing/2014/main" id="{1AF7CD84-4B47-4DF9-AAE6-0DC3C1F85D6E}"/>
              </a:ext>
            </a:extLst>
          </p:cNvPr>
          <p:cNvSpPr/>
          <p:nvPr/>
        </p:nvSpPr>
        <p:spPr>
          <a:xfrm>
            <a:off x="4309659" y="1891031"/>
            <a:ext cx="3600000" cy="1545590"/>
          </a:xfrm>
          <a:prstGeom prst="roundRect">
            <a:avLst>
              <a:gd name="adj" fmla="val 4920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Adam Vojtěch vystupoval v druhém nejvyšším počtu příspěvků. Byl však nejvýraznější osobností, která přímo apelovala na získání posilující dávky u rizikových skupin. Kromě řady zpravodajských relacích tak učinil i v rozhovoru pro Radiožurnál. Ministr také okamžitě konal v otázce zkrácení intervalu pro přeočkování. Podával veřejnosti i praktické informace. </a:t>
            </a:r>
            <a:endParaRPr lang="cs-CZ" sz="1200" dirty="0">
              <a:solidFill>
                <a:srgbClr val="00A3E2"/>
              </a:solidFill>
              <a:cs typeface="Arial" panose="020B0604020202020204" pitchFamily="34" charset="0"/>
            </a:endParaRPr>
          </a:p>
        </p:txBody>
      </p:sp>
      <p:sp>
        <p:nvSpPr>
          <p:cNvPr id="66" name="Obdélník: se zakulacenými rohy 8">
            <a:extLst>
              <a:ext uri="{FF2B5EF4-FFF2-40B4-BE49-F238E27FC236}">
                <a16:creationId xmlns:a16="http://schemas.microsoft.com/office/drawing/2014/main" id="{307E6582-B14A-425B-A7D9-4D81E11F3BF4}"/>
              </a:ext>
            </a:extLst>
          </p:cNvPr>
          <p:cNvSpPr/>
          <p:nvPr/>
        </p:nvSpPr>
        <p:spPr>
          <a:xfrm>
            <a:off x="384517" y="1247922"/>
            <a:ext cx="2790060" cy="612000"/>
          </a:xfrm>
          <a:prstGeom prst="roundRect">
            <a:avLst>
              <a:gd name="adj" fmla="val 4920"/>
            </a:avLst>
          </a:prstGeom>
          <a:solidFill>
            <a:srgbClr val="D31145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cs typeface="NettoPro" panose="020B0504020101010102" pitchFamily="34" charset="-18"/>
              </a:rPr>
              <a:t>Andrej Babiš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  <a:cs typeface="NettoPro" panose="020B0504020101010102" pitchFamily="34" charset="-18"/>
              </a:rPr>
              <a:t>předseda vlády</a:t>
            </a:r>
          </a:p>
        </p:txBody>
      </p:sp>
      <p:sp>
        <p:nvSpPr>
          <p:cNvPr id="67" name="Obdélník: se zakulacenými rohy 8">
            <a:extLst>
              <a:ext uri="{FF2B5EF4-FFF2-40B4-BE49-F238E27FC236}">
                <a16:creationId xmlns:a16="http://schemas.microsoft.com/office/drawing/2014/main" id="{A8F7130A-A25E-4995-A295-B33756DEC769}"/>
              </a:ext>
            </a:extLst>
          </p:cNvPr>
          <p:cNvSpPr/>
          <p:nvPr/>
        </p:nvSpPr>
        <p:spPr>
          <a:xfrm>
            <a:off x="3192517" y="1247922"/>
            <a:ext cx="792000" cy="612000"/>
          </a:xfrm>
          <a:prstGeom prst="roundRect">
            <a:avLst>
              <a:gd name="adj" fmla="val 5264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cs typeface="NettoPro" panose="020B0504020101010102" pitchFamily="34" charset="-18"/>
              </a:rPr>
              <a:t>100</a:t>
            </a:r>
          </a:p>
          <a:p>
            <a:pPr algn="ctr"/>
            <a:r>
              <a:rPr lang="cs-CZ" sz="900" dirty="0">
                <a:solidFill>
                  <a:schemeClr val="tx1">
                    <a:lumMod val="65000"/>
                    <a:lumOff val="35000"/>
                  </a:schemeClr>
                </a:solidFill>
                <a:cs typeface="NettoPro" panose="020B0504020101010102" pitchFamily="34" charset="-18"/>
              </a:rPr>
              <a:t>příspěvků</a:t>
            </a:r>
          </a:p>
        </p:txBody>
      </p:sp>
      <p:sp>
        <p:nvSpPr>
          <p:cNvPr id="68" name="Obdélník: se zakulacenými rohy 8">
            <a:extLst>
              <a:ext uri="{FF2B5EF4-FFF2-40B4-BE49-F238E27FC236}">
                <a16:creationId xmlns:a16="http://schemas.microsoft.com/office/drawing/2014/main" id="{E2147BB8-6E41-4C2C-AD48-D661A7894F8A}"/>
              </a:ext>
            </a:extLst>
          </p:cNvPr>
          <p:cNvSpPr/>
          <p:nvPr/>
        </p:nvSpPr>
        <p:spPr>
          <a:xfrm>
            <a:off x="384517" y="1891031"/>
            <a:ext cx="3600000" cy="1545590"/>
          </a:xfrm>
          <a:prstGeom prst="roundRect">
            <a:avLst>
              <a:gd name="adj" fmla="val 4920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Andrej Babiš se stal pomyslným symbolem očkování třetí dávkou díky velmi vysokému zájmu médií o jeho přeočkování. To bylo zmiňováno v řadě příspěvků i několik dní po aplikaci. Sám ale také apeloval na lidi, aby se nechali očkovat a nebáli se. Například v </a:t>
            </a:r>
            <a:r>
              <a:rPr lang="cs-CZ" sz="1200" dirty="0" err="1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Press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 klubu Frekvence 1, kde sám na sobě demonstroval, že vakcíny se není třeba bát. </a:t>
            </a:r>
            <a:endParaRPr lang="cs-CZ" sz="1200" dirty="0">
              <a:solidFill>
                <a:srgbClr val="00A3E2"/>
              </a:solidFill>
              <a:cs typeface="Arial" panose="020B0604020202020204" pitchFamily="34" charset="0"/>
            </a:endParaRPr>
          </a:p>
        </p:txBody>
      </p:sp>
      <p:sp>
        <p:nvSpPr>
          <p:cNvPr id="69" name="Obdélník: se zakulacenými rohy 8">
            <a:extLst>
              <a:ext uri="{FF2B5EF4-FFF2-40B4-BE49-F238E27FC236}">
                <a16:creationId xmlns:a16="http://schemas.microsoft.com/office/drawing/2014/main" id="{3DAD9F3F-22BE-43B6-8688-5CD8BF7BABA7}"/>
              </a:ext>
            </a:extLst>
          </p:cNvPr>
          <p:cNvSpPr/>
          <p:nvPr/>
        </p:nvSpPr>
        <p:spPr>
          <a:xfrm>
            <a:off x="8234802" y="3701562"/>
            <a:ext cx="2790060" cy="612000"/>
          </a:xfrm>
          <a:prstGeom prst="roundRect">
            <a:avLst>
              <a:gd name="adj" fmla="val 4920"/>
            </a:avLst>
          </a:prstGeom>
          <a:solidFill>
            <a:srgbClr val="D31145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cs typeface="NettoPro" panose="020B0504020101010102" pitchFamily="34" charset="-18"/>
              </a:rPr>
              <a:t>Vlastimil Válek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  <a:cs typeface="NettoPro" panose="020B0504020101010102" pitchFamily="34" charset="-18"/>
              </a:rPr>
              <a:t>kandidát na ministra zdravotnictví</a:t>
            </a:r>
          </a:p>
        </p:txBody>
      </p:sp>
      <p:sp>
        <p:nvSpPr>
          <p:cNvPr id="70" name="Obdélník: se zakulacenými rohy 8">
            <a:extLst>
              <a:ext uri="{FF2B5EF4-FFF2-40B4-BE49-F238E27FC236}">
                <a16:creationId xmlns:a16="http://schemas.microsoft.com/office/drawing/2014/main" id="{31755AA2-19D8-4E30-B9DF-F0FB8819AB59}"/>
              </a:ext>
            </a:extLst>
          </p:cNvPr>
          <p:cNvSpPr/>
          <p:nvPr/>
        </p:nvSpPr>
        <p:spPr>
          <a:xfrm>
            <a:off x="11042802" y="3701562"/>
            <a:ext cx="792000" cy="612000"/>
          </a:xfrm>
          <a:prstGeom prst="roundRect">
            <a:avLst>
              <a:gd name="adj" fmla="val 5264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565656"/>
                </a:solidFill>
                <a:cs typeface="NettoPro" panose="020B0504020101010102" pitchFamily="34" charset="-18"/>
              </a:rPr>
              <a:t>16</a:t>
            </a:r>
          </a:p>
          <a:p>
            <a:pPr algn="ctr"/>
            <a:r>
              <a:rPr lang="cs-CZ" sz="900" dirty="0">
                <a:solidFill>
                  <a:srgbClr val="565656"/>
                </a:solidFill>
                <a:cs typeface="NettoPro" panose="020B0504020101010102" pitchFamily="34" charset="-18"/>
              </a:rPr>
              <a:t>příspěvků</a:t>
            </a:r>
          </a:p>
        </p:txBody>
      </p:sp>
      <p:sp>
        <p:nvSpPr>
          <p:cNvPr id="71" name="Obdélník: se zakulacenými rohy 8">
            <a:extLst>
              <a:ext uri="{FF2B5EF4-FFF2-40B4-BE49-F238E27FC236}">
                <a16:creationId xmlns:a16="http://schemas.microsoft.com/office/drawing/2014/main" id="{255F3875-410B-455C-905D-0F133C7DF509}"/>
              </a:ext>
            </a:extLst>
          </p:cNvPr>
          <p:cNvSpPr/>
          <p:nvPr/>
        </p:nvSpPr>
        <p:spPr>
          <a:xfrm>
            <a:off x="8234802" y="4344671"/>
            <a:ext cx="3600000" cy="1545590"/>
          </a:xfrm>
          <a:prstGeom prst="roundRect">
            <a:avLst>
              <a:gd name="adj" fmla="val 4920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Vlastimil Válek se profiloval jako jasný zastánce třetí dávky očkování. Klíčová je podle něj v domovech pro seniory. Apeloval na to mj. v Otázkách Václava Moravce koncem října. Klíčový dle něj bude i důraz na třetí dávku u lidí nad padesát let.</a:t>
            </a:r>
            <a:endParaRPr lang="cs-CZ" sz="1200" dirty="0">
              <a:solidFill>
                <a:srgbClr val="00A3E2"/>
              </a:solidFill>
              <a:cs typeface="Arial" panose="020B0604020202020204" pitchFamily="34" charset="0"/>
            </a:endParaRPr>
          </a:p>
        </p:txBody>
      </p:sp>
      <p:sp>
        <p:nvSpPr>
          <p:cNvPr id="72" name="Obdélník: se zakulacenými rohy 8">
            <a:extLst>
              <a:ext uri="{FF2B5EF4-FFF2-40B4-BE49-F238E27FC236}">
                <a16:creationId xmlns:a16="http://schemas.microsoft.com/office/drawing/2014/main" id="{5287E10B-7B6D-4ADF-9243-C6BD31FE4FF2}"/>
              </a:ext>
            </a:extLst>
          </p:cNvPr>
          <p:cNvSpPr/>
          <p:nvPr/>
        </p:nvSpPr>
        <p:spPr>
          <a:xfrm>
            <a:off x="4309659" y="3701562"/>
            <a:ext cx="2790060" cy="612000"/>
          </a:xfrm>
          <a:prstGeom prst="roundRect">
            <a:avLst>
              <a:gd name="adj" fmla="val 4920"/>
            </a:avLst>
          </a:prstGeom>
          <a:solidFill>
            <a:srgbClr val="D31145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cs typeface="NettoPro" panose="020B0504020101010102" pitchFamily="34" charset="-18"/>
              </a:rPr>
              <a:t>Rastislav Maďar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  <a:cs typeface="NettoPro" panose="020B0504020101010102" pitchFamily="34" charset="-18"/>
              </a:rPr>
              <a:t>epidemiolog</a:t>
            </a:r>
          </a:p>
        </p:txBody>
      </p:sp>
      <p:sp>
        <p:nvSpPr>
          <p:cNvPr id="73" name="Obdélník: se zakulacenými rohy 8">
            <a:extLst>
              <a:ext uri="{FF2B5EF4-FFF2-40B4-BE49-F238E27FC236}">
                <a16:creationId xmlns:a16="http://schemas.microsoft.com/office/drawing/2014/main" id="{5B880493-DE5B-46D5-9584-5FC403AA82B2}"/>
              </a:ext>
            </a:extLst>
          </p:cNvPr>
          <p:cNvSpPr/>
          <p:nvPr/>
        </p:nvSpPr>
        <p:spPr>
          <a:xfrm>
            <a:off x="7117659" y="3701562"/>
            <a:ext cx="792000" cy="612000"/>
          </a:xfrm>
          <a:prstGeom prst="roundRect">
            <a:avLst>
              <a:gd name="adj" fmla="val 5264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565656"/>
                </a:solidFill>
                <a:cs typeface="NettoPro" panose="020B0504020101010102" pitchFamily="34" charset="-18"/>
              </a:rPr>
              <a:t>16</a:t>
            </a:r>
          </a:p>
          <a:p>
            <a:pPr algn="ctr"/>
            <a:r>
              <a:rPr lang="cs-CZ" sz="900" dirty="0">
                <a:solidFill>
                  <a:srgbClr val="565656"/>
                </a:solidFill>
                <a:cs typeface="NettoPro" panose="020B0504020101010102" pitchFamily="34" charset="-18"/>
              </a:rPr>
              <a:t>příspěvků</a:t>
            </a:r>
          </a:p>
        </p:txBody>
      </p:sp>
      <p:sp>
        <p:nvSpPr>
          <p:cNvPr id="74" name="Obdélník: se zakulacenými rohy 8">
            <a:extLst>
              <a:ext uri="{FF2B5EF4-FFF2-40B4-BE49-F238E27FC236}">
                <a16:creationId xmlns:a16="http://schemas.microsoft.com/office/drawing/2014/main" id="{6BA2D2C6-37E0-49A3-A4D4-B3AA57DD5AA6}"/>
              </a:ext>
            </a:extLst>
          </p:cNvPr>
          <p:cNvSpPr/>
          <p:nvPr/>
        </p:nvSpPr>
        <p:spPr>
          <a:xfrm>
            <a:off x="4309659" y="4344671"/>
            <a:ext cx="3600000" cy="1545590"/>
          </a:xfrm>
          <a:prstGeom prst="roundRect">
            <a:avLst>
              <a:gd name="adj" fmla="val 4920"/>
            </a:avLst>
          </a:prstGeom>
          <a:solidFill>
            <a:srgbClr val="FFFFFF"/>
          </a:solidFill>
          <a:ln w="19050">
            <a:solidFill>
              <a:srgbClr val="5656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Rastislav Maďar varoval, že u nejvíce zranitelných skupin se začíná projevovat vyčerpání ochranného efektu vakcinace. Vysvětlil, že po aktivaci buněčné imunity je potřeba ji posílit tzv. booster dávkou. Apeloval na seniory a rizikové osoby, aby se třetí dávkou neotáleli. Je však vhodná pro všechny, kteří onemocnění neprodělali, dodává.</a:t>
            </a:r>
            <a:endParaRPr lang="cs-CZ" sz="1200" dirty="0">
              <a:solidFill>
                <a:srgbClr val="00A3E2"/>
              </a:solidFill>
              <a:cs typeface="Arial" panose="020B0604020202020204" pitchFamily="34" charset="0"/>
            </a:endParaRPr>
          </a:p>
        </p:txBody>
      </p:sp>
      <p:sp>
        <p:nvSpPr>
          <p:cNvPr id="75" name="Obdélník: se zakulacenými rohy 8">
            <a:extLst>
              <a:ext uri="{FF2B5EF4-FFF2-40B4-BE49-F238E27FC236}">
                <a16:creationId xmlns:a16="http://schemas.microsoft.com/office/drawing/2014/main" id="{25AC13F5-EACA-400A-B1B5-C76C9FC79728}"/>
              </a:ext>
            </a:extLst>
          </p:cNvPr>
          <p:cNvSpPr/>
          <p:nvPr/>
        </p:nvSpPr>
        <p:spPr>
          <a:xfrm>
            <a:off x="384517" y="3701562"/>
            <a:ext cx="2790060" cy="612000"/>
          </a:xfrm>
          <a:prstGeom prst="roundRect">
            <a:avLst>
              <a:gd name="adj" fmla="val 4920"/>
            </a:avLst>
          </a:prstGeom>
          <a:solidFill>
            <a:srgbClr val="D31145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cs typeface="NettoPro" panose="020B0504020101010102" pitchFamily="34" charset="-18"/>
              </a:rPr>
              <a:t>Roman </a:t>
            </a:r>
            <a:r>
              <a:rPr lang="cs-CZ" dirty="0" err="1">
                <a:solidFill>
                  <a:schemeClr val="bg1"/>
                </a:solidFill>
                <a:cs typeface="NettoPro" panose="020B0504020101010102" pitchFamily="34" charset="-18"/>
              </a:rPr>
              <a:t>Prymula</a:t>
            </a:r>
            <a:endParaRPr lang="cs-CZ" dirty="0">
              <a:solidFill>
                <a:schemeClr val="bg1"/>
              </a:solidFill>
              <a:cs typeface="NettoPro" panose="020B0504020101010102" pitchFamily="34" charset="-18"/>
            </a:endParaRPr>
          </a:p>
          <a:p>
            <a:pPr algn="ctr"/>
            <a:r>
              <a:rPr lang="cs-CZ" sz="1200" dirty="0">
                <a:solidFill>
                  <a:schemeClr val="bg1"/>
                </a:solidFill>
                <a:cs typeface="NettoPro" panose="020B0504020101010102" pitchFamily="34" charset="-18"/>
              </a:rPr>
              <a:t>epidemiolog </a:t>
            </a:r>
          </a:p>
        </p:txBody>
      </p:sp>
      <p:sp>
        <p:nvSpPr>
          <p:cNvPr id="76" name="Obdélník: se zakulacenými rohy 8">
            <a:extLst>
              <a:ext uri="{FF2B5EF4-FFF2-40B4-BE49-F238E27FC236}">
                <a16:creationId xmlns:a16="http://schemas.microsoft.com/office/drawing/2014/main" id="{4780F287-A99A-403B-BCC1-68C6B2375578}"/>
              </a:ext>
            </a:extLst>
          </p:cNvPr>
          <p:cNvSpPr/>
          <p:nvPr/>
        </p:nvSpPr>
        <p:spPr>
          <a:xfrm>
            <a:off x="3192517" y="3701562"/>
            <a:ext cx="792000" cy="612000"/>
          </a:xfrm>
          <a:prstGeom prst="roundRect">
            <a:avLst>
              <a:gd name="adj" fmla="val 5264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565656"/>
                </a:solidFill>
                <a:cs typeface="NettoPro" panose="020B0504020101010102" pitchFamily="34" charset="-18"/>
              </a:rPr>
              <a:t>28</a:t>
            </a:r>
          </a:p>
          <a:p>
            <a:pPr algn="ctr"/>
            <a:r>
              <a:rPr lang="cs-CZ" sz="900" dirty="0">
                <a:solidFill>
                  <a:srgbClr val="565656"/>
                </a:solidFill>
                <a:cs typeface="NettoPro" panose="020B0504020101010102" pitchFamily="34" charset="-18"/>
              </a:rPr>
              <a:t>příspěvků</a:t>
            </a:r>
          </a:p>
        </p:txBody>
      </p:sp>
      <p:sp>
        <p:nvSpPr>
          <p:cNvPr id="77" name="Obdélník: se zakulacenými rohy 8">
            <a:extLst>
              <a:ext uri="{FF2B5EF4-FFF2-40B4-BE49-F238E27FC236}">
                <a16:creationId xmlns:a16="http://schemas.microsoft.com/office/drawing/2014/main" id="{58890087-ED02-441F-BAD0-FD230D458E5A}"/>
              </a:ext>
            </a:extLst>
          </p:cNvPr>
          <p:cNvSpPr/>
          <p:nvPr/>
        </p:nvSpPr>
        <p:spPr>
          <a:xfrm>
            <a:off x="384517" y="4344671"/>
            <a:ext cx="3600000" cy="1545590"/>
          </a:xfrm>
          <a:prstGeom prst="roundRect">
            <a:avLst>
              <a:gd name="adj" fmla="val 4920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Roman </a:t>
            </a:r>
            <a:r>
              <a:rPr lang="cs-CZ" sz="1200" dirty="0" err="1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Prymula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cs typeface="NettoPro" panose="020B0504020101010102" pitchFamily="34" charset="-18"/>
              </a:rPr>
              <a:t> také souhlasil s tím, že třetí dávka je potřebná u seniorů a zdravotníků. Na starší ročníky také přímo apeloval. U ostatních by s posilovací dávkou zprvu nepospíchal, ačkoliv připustil, že se bude zřejmě v průběhu času týkat všech. Stavy v nemocnicích dle něho ukazují, že imunita klesá, přeočkování tedy nakonec doporučil všem. </a:t>
            </a:r>
            <a:endParaRPr lang="cs-CZ" sz="1200" dirty="0">
              <a:solidFill>
                <a:srgbClr val="00A3E2"/>
              </a:solidFill>
              <a:cs typeface="Arial" panose="020B0604020202020204" pitchFamily="34" charset="0"/>
            </a:endParaRPr>
          </a:p>
        </p:txBody>
      </p:sp>
      <p:pic>
        <p:nvPicPr>
          <p:cNvPr id="4" name="Grafický objekt 3" descr="Mozek v hlavě se souvislou výplní">
            <a:extLst>
              <a:ext uri="{FF2B5EF4-FFF2-40B4-BE49-F238E27FC236}">
                <a16:creationId xmlns:a16="http://schemas.microsoft.com/office/drawing/2014/main" id="{A362ADF3-D3E6-4333-BD6C-D07D8ECDD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2802" y="2001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97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A8293A7-52A5-407E-BF4B-1C7A73C3A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Názory a postoje hlavních osobností</a:t>
            </a:r>
          </a:p>
        </p:txBody>
      </p:sp>
      <p:sp>
        <p:nvSpPr>
          <p:cNvPr id="63" name="Obdélník: se zakulacenými rohy 8">
            <a:extLst>
              <a:ext uri="{FF2B5EF4-FFF2-40B4-BE49-F238E27FC236}">
                <a16:creationId xmlns:a16="http://schemas.microsoft.com/office/drawing/2014/main" id="{E36C5019-9652-4718-9BAD-369BF297A8E0}"/>
              </a:ext>
            </a:extLst>
          </p:cNvPr>
          <p:cNvSpPr/>
          <p:nvPr/>
        </p:nvSpPr>
        <p:spPr>
          <a:xfrm>
            <a:off x="5955579" y="1260993"/>
            <a:ext cx="2790060" cy="612000"/>
          </a:xfrm>
          <a:prstGeom prst="roundRect">
            <a:avLst>
              <a:gd name="adj" fmla="val 4920"/>
            </a:avLst>
          </a:prstGeom>
          <a:solidFill>
            <a:srgbClr val="D31145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cs typeface="NettoPro" panose="020B0504020101010102" pitchFamily="34" charset="-18"/>
              </a:rPr>
              <a:t>Petr Smejkal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  <a:cs typeface="NettoPro" panose="020B0504020101010102" pitchFamily="34" charset="-18"/>
              </a:rPr>
              <a:t>hlavní epidemiolog IKEM</a:t>
            </a:r>
          </a:p>
        </p:txBody>
      </p:sp>
      <p:sp>
        <p:nvSpPr>
          <p:cNvPr id="64" name="Obdélník: se zakulacenými rohy 8">
            <a:extLst>
              <a:ext uri="{FF2B5EF4-FFF2-40B4-BE49-F238E27FC236}">
                <a16:creationId xmlns:a16="http://schemas.microsoft.com/office/drawing/2014/main" id="{5EFAE956-942B-402A-9B01-348CE7205E59}"/>
              </a:ext>
            </a:extLst>
          </p:cNvPr>
          <p:cNvSpPr/>
          <p:nvPr/>
        </p:nvSpPr>
        <p:spPr>
          <a:xfrm>
            <a:off x="8763579" y="1260993"/>
            <a:ext cx="792000" cy="612000"/>
          </a:xfrm>
          <a:prstGeom prst="roundRect">
            <a:avLst>
              <a:gd name="adj" fmla="val 5264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565656"/>
                </a:solidFill>
                <a:cs typeface="NettoPro" panose="020B0504020101010102" pitchFamily="34" charset="-18"/>
              </a:rPr>
              <a:t>16</a:t>
            </a:r>
          </a:p>
          <a:p>
            <a:pPr algn="ctr"/>
            <a:r>
              <a:rPr lang="cs-CZ" sz="900" dirty="0">
                <a:solidFill>
                  <a:srgbClr val="565656"/>
                </a:solidFill>
                <a:cs typeface="NettoPro" panose="020B0504020101010102" pitchFamily="34" charset="-18"/>
              </a:rPr>
              <a:t>příspěvků</a:t>
            </a:r>
          </a:p>
        </p:txBody>
      </p:sp>
      <p:sp>
        <p:nvSpPr>
          <p:cNvPr id="65" name="Obdélník: se zakulacenými rohy 8">
            <a:extLst>
              <a:ext uri="{FF2B5EF4-FFF2-40B4-BE49-F238E27FC236}">
                <a16:creationId xmlns:a16="http://schemas.microsoft.com/office/drawing/2014/main" id="{1AF7CD84-4B47-4DF9-AAE6-0DC3C1F85D6E}"/>
              </a:ext>
            </a:extLst>
          </p:cNvPr>
          <p:cNvSpPr/>
          <p:nvPr/>
        </p:nvSpPr>
        <p:spPr>
          <a:xfrm>
            <a:off x="5955579" y="1904102"/>
            <a:ext cx="3600000" cy="1545590"/>
          </a:xfrm>
          <a:prstGeom prst="roundRect">
            <a:avLst>
              <a:gd name="adj" fmla="val 4920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rgbClr val="565656"/>
                </a:solidFill>
                <a:cs typeface="NettoPro" panose="020B0504020101010102" pitchFamily="34" charset="-18"/>
              </a:rPr>
              <a:t>Petr Smejkal rovněž vyjadřoval víru ve třetí dávku očkování. Třetí dávka je podle něj jedním ze základních bodů boje proti epidemii. Jeho pozici dokládá i fakt, že byl hostem v rozhovorech pro CNN Prima </a:t>
            </a:r>
            <a:r>
              <a:rPr lang="cs-CZ" sz="1200" dirty="0" err="1">
                <a:solidFill>
                  <a:srgbClr val="565656"/>
                </a:solidFill>
                <a:cs typeface="NettoPro" panose="020B0504020101010102" pitchFamily="34" charset="-18"/>
              </a:rPr>
              <a:t>News</a:t>
            </a:r>
            <a:r>
              <a:rPr lang="cs-CZ" sz="1200" dirty="0">
                <a:solidFill>
                  <a:srgbClr val="565656"/>
                </a:solidFill>
                <a:cs typeface="NettoPro" panose="020B0504020101010102" pitchFamily="34" charset="-18"/>
              </a:rPr>
              <a:t>, ČT 1, ČT 24 i ČRo Radiožurnál. </a:t>
            </a:r>
            <a:endParaRPr lang="cs-CZ" sz="1200" dirty="0">
              <a:solidFill>
                <a:srgbClr val="565656"/>
              </a:solidFill>
              <a:cs typeface="Arial" panose="020B0604020202020204" pitchFamily="34" charset="0"/>
            </a:endParaRPr>
          </a:p>
        </p:txBody>
      </p:sp>
      <p:sp>
        <p:nvSpPr>
          <p:cNvPr id="66" name="Obdélník: se zakulacenými rohy 8">
            <a:extLst>
              <a:ext uri="{FF2B5EF4-FFF2-40B4-BE49-F238E27FC236}">
                <a16:creationId xmlns:a16="http://schemas.microsoft.com/office/drawing/2014/main" id="{307E6582-B14A-425B-A7D9-4D81E11F3BF4}"/>
              </a:ext>
            </a:extLst>
          </p:cNvPr>
          <p:cNvSpPr/>
          <p:nvPr/>
        </p:nvSpPr>
        <p:spPr>
          <a:xfrm>
            <a:off x="2030437" y="1260993"/>
            <a:ext cx="2790060" cy="612000"/>
          </a:xfrm>
          <a:prstGeom prst="roundRect">
            <a:avLst>
              <a:gd name="adj" fmla="val 4920"/>
            </a:avLst>
          </a:prstGeom>
          <a:solidFill>
            <a:srgbClr val="D31145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cs typeface="NettoPro" panose="020B0504020101010102" pitchFamily="34" charset="-18"/>
              </a:rPr>
              <a:t>Pavla </a:t>
            </a:r>
            <a:r>
              <a:rPr lang="cs-CZ" dirty="0" err="1">
                <a:solidFill>
                  <a:schemeClr val="bg1"/>
                </a:solidFill>
                <a:cs typeface="NettoPro" panose="020B0504020101010102" pitchFamily="34" charset="-18"/>
              </a:rPr>
              <a:t>Svrčinová</a:t>
            </a:r>
            <a:endParaRPr lang="cs-CZ" dirty="0">
              <a:solidFill>
                <a:schemeClr val="bg1"/>
              </a:solidFill>
              <a:cs typeface="NettoPro" panose="020B0504020101010102" pitchFamily="34" charset="-18"/>
            </a:endParaRPr>
          </a:p>
          <a:p>
            <a:pPr algn="ctr"/>
            <a:r>
              <a:rPr lang="cs-CZ" sz="1200" dirty="0">
                <a:solidFill>
                  <a:schemeClr val="bg1"/>
                </a:solidFill>
                <a:cs typeface="NettoPro" panose="020B0504020101010102" pitchFamily="34" charset="-18"/>
              </a:rPr>
              <a:t>hlavní hygienička</a:t>
            </a:r>
          </a:p>
        </p:txBody>
      </p:sp>
      <p:sp>
        <p:nvSpPr>
          <p:cNvPr id="67" name="Obdélník: se zakulacenými rohy 8">
            <a:extLst>
              <a:ext uri="{FF2B5EF4-FFF2-40B4-BE49-F238E27FC236}">
                <a16:creationId xmlns:a16="http://schemas.microsoft.com/office/drawing/2014/main" id="{A8F7130A-A25E-4995-A295-B33756DEC769}"/>
              </a:ext>
            </a:extLst>
          </p:cNvPr>
          <p:cNvSpPr/>
          <p:nvPr/>
        </p:nvSpPr>
        <p:spPr>
          <a:xfrm>
            <a:off x="4838437" y="1260993"/>
            <a:ext cx="792000" cy="612000"/>
          </a:xfrm>
          <a:prstGeom prst="roundRect">
            <a:avLst>
              <a:gd name="adj" fmla="val 5264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565656"/>
                </a:solidFill>
                <a:cs typeface="NettoPro" panose="020B0504020101010102" pitchFamily="34" charset="-18"/>
              </a:rPr>
              <a:t>16</a:t>
            </a:r>
          </a:p>
          <a:p>
            <a:pPr algn="ctr"/>
            <a:r>
              <a:rPr lang="cs-CZ" sz="900" dirty="0">
                <a:solidFill>
                  <a:srgbClr val="565656"/>
                </a:solidFill>
                <a:cs typeface="NettoPro" panose="020B0504020101010102" pitchFamily="34" charset="-18"/>
              </a:rPr>
              <a:t>příspěvků</a:t>
            </a:r>
          </a:p>
        </p:txBody>
      </p:sp>
      <p:sp>
        <p:nvSpPr>
          <p:cNvPr id="68" name="Obdélník: se zakulacenými rohy 8">
            <a:extLst>
              <a:ext uri="{FF2B5EF4-FFF2-40B4-BE49-F238E27FC236}">
                <a16:creationId xmlns:a16="http://schemas.microsoft.com/office/drawing/2014/main" id="{E2147BB8-6E41-4C2C-AD48-D661A7894F8A}"/>
              </a:ext>
            </a:extLst>
          </p:cNvPr>
          <p:cNvSpPr/>
          <p:nvPr/>
        </p:nvSpPr>
        <p:spPr>
          <a:xfrm>
            <a:off x="2030437" y="1904102"/>
            <a:ext cx="3600000" cy="1545590"/>
          </a:xfrm>
          <a:prstGeom prst="roundRect">
            <a:avLst>
              <a:gd name="adj" fmla="val 4920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rgbClr val="565656"/>
                </a:solidFill>
                <a:cs typeface="NettoPro" panose="020B0504020101010102" pitchFamily="34" charset="-18"/>
              </a:rPr>
              <a:t>Pavla </a:t>
            </a:r>
            <a:r>
              <a:rPr lang="cs-CZ" sz="1200" dirty="0" err="1">
                <a:solidFill>
                  <a:srgbClr val="565656"/>
                </a:solidFill>
                <a:cs typeface="NettoPro" panose="020B0504020101010102" pitchFamily="34" charset="-18"/>
              </a:rPr>
              <a:t>Svrčinová</a:t>
            </a:r>
            <a:r>
              <a:rPr lang="cs-CZ" sz="1200" dirty="0">
                <a:solidFill>
                  <a:srgbClr val="565656"/>
                </a:solidFill>
                <a:cs typeface="NettoPro" panose="020B0504020101010102" pitchFamily="34" charset="-18"/>
              </a:rPr>
              <a:t> vyjadřovala názor, že očkování je nejlepší prevence proti nemoci a mluvila o tom, že je potřeba lidi motivovat k přeočkování. I ona zmiňovala rizikové skupiny. V říjnu řekla, že na úrovni Evropského společenství se diskutuje, že za plně chráněné budou považovaní lidé po třetí dávce. </a:t>
            </a:r>
            <a:endParaRPr lang="cs-CZ" sz="1200" dirty="0">
              <a:solidFill>
                <a:srgbClr val="565656"/>
              </a:solidFill>
              <a:cs typeface="Arial" panose="020B0604020202020204" pitchFamily="34" charset="0"/>
            </a:endParaRPr>
          </a:p>
        </p:txBody>
      </p:sp>
      <p:sp>
        <p:nvSpPr>
          <p:cNvPr id="72" name="Obdélník: se zakulacenými rohy 8">
            <a:extLst>
              <a:ext uri="{FF2B5EF4-FFF2-40B4-BE49-F238E27FC236}">
                <a16:creationId xmlns:a16="http://schemas.microsoft.com/office/drawing/2014/main" id="{5287E10B-7B6D-4ADF-9243-C6BD31FE4FF2}"/>
              </a:ext>
            </a:extLst>
          </p:cNvPr>
          <p:cNvSpPr/>
          <p:nvPr/>
        </p:nvSpPr>
        <p:spPr>
          <a:xfrm>
            <a:off x="5955579" y="3867033"/>
            <a:ext cx="2790060" cy="612000"/>
          </a:xfrm>
          <a:prstGeom prst="roundRect">
            <a:avLst>
              <a:gd name="adj" fmla="val 4920"/>
            </a:avLst>
          </a:prstGeom>
          <a:solidFill>
            <a:srgbClr val="D31145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cs typeface="NettoPro" panose="020B0504020101010102" pitchFamily="34" charset="-18"/>
              </a:rPr>
              <a:t>Václav Hořejší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  <a:cs typeface="NettoPro" panose="020B0504020101010102" pitchFamily="34" charset="-18"/>
              </a:rPr>
              <a:t>imunolog</a:t>
            </a:r>
          </a:p>
        </p:txBody>
      </p:sp>
      <p:sp>
        <p:nvSpPr>
          <p:cNvPr id="73" name="Obdélník: se zakulacenými rohy 8">
            <a:extLst>
              <a:ext uri="{FF2B5EF4-FFF2-40B4-BE49-F238E27FC236}">
                <a16:creationId xmlns:a16="http://schemas.microsoft.com/office/drawing/2014/main" id="{5B880493-DE5B-46D5-9584-5FC403AA82B2}"/>
              </a:ext>
            </a:extLst>
          </p:cNvPr>
          <p:cNvSpPr/>
          <p:nvPr/>
        </p:nvSpPr>
        <p:spPr>
          <a:xfrm>
            <a:off x="8763579" y="3867033"/>
            <a:ext cx="792000" cy="612000"/>
          </a:xfrm>
          <a:prstGeom prst="roundRect">
            <a:avLst>
              <a:gd name="adj" fmla="val 5264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565656"/>
                </a:solidFill>
                <a:cs typeface="NettoPro" panose="020B0504020101010102" pitchFamily="34" charset="-18"/>
              </a:rPr>
              <a:t>13</a:t>
            </a:r>
          </a:p>
          <a:p>
            <a:pPr algn="ctr"/>
            <a:r>
              <a:rPr lang="cs-CZ" sz="900" dirty="0">
                <a:solidFill>
                  <a:srgbClr val="565656"/>
                </a:solidFill>
                <a:cs typeface="NettoPro" panose="020B0504020101010102" pitchFamily="34" charset="-18"/>
              </a:rPr>
              <a:t>příspěvků</a:t>
            </a:r>
          </a:p>
        </p:txBody>
      </p:sp>
      <p:sp>
        <p:nvSpPr>
          <p:cNvPr id="74" name="Obdélník: se zakulacenými rohy 8">
            <a:extLst>
              <a:ext uri="{FF2B5EF4-FFF2-40B4-BE49-F238E27FC236}">
                <a16:creationId xmlns:a16="http://schemas.microsoft.com/office/drawing/2014/main" id="{6BA2D2C6-37E0-49A3-A4D4-B3AA57DD5AA6}"/>
              </a:ext>
            </a:extLst>
          </p:cNvPr>
          <p:cNvSpPr/>
          <p:nvPr/>
        </p:nvSpPr>
        <p:spPr>
          <a:xfrm>
            <a:off x="5955579" y="4510142"/>
            <a:ext cx="3600000" cy="1545590"/>
          </a:xfrm>
          <a:prstGeom prst="roundRect">
            <a:avLst>
              <a:gd name="adj" fmla="val 4920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rgbClr val="565656"/>
                </a:solidFill>
                <a:cs typeface="NettoPro" panose="020B0504020101010102" pitchFamily="34" charset="-18"/>
              </a:rPr>
              <a:t>Václav Hořejší považuje očkování za zásadní a třetí dávku doporučuje. Jde podle něj o pojistku proti tomu, že účinnost postupně slábne. Neškodilo by prý, kdyby starší ročníky před aplikací třetí dávky navštívily svého praktického lékaře. V každoročním očkování problém nevidí. Zmínil také možný přínos kombinace různých vakcín. </a:t>
            </a:r>
            <a:endParaRPr lang="cs-CZ" sz="1200" dirty="0">
              <a:solidFill>
                <a:srgbClr val="565656"/>
              </a:solidFill>
              <a:cs typeface="Arial" panose="020B0604020202020204" pitchFamily="34" charset="0"/>
            </a:endParaRPr>
          </a:p>
        </p:txBody>
      </p:sp>
      <p:sp>
        <p:nvSpPr>
          <p:cNvPr id="75" name="Obdélník: se zakulacenými rohy 8">
            <a:extLst>
              <a:ext uri="{FF2B5EF4-FFF2-40B4-BE49-F238E27FC236}">
                <a16:creationId xmlns:a16="http://schemas.microsoft.com/office/drawing/2014/main" id="{25AC13F5-EACA-400A-B1B5-C76C9FC79728}"/>
              </a:ext>
            </a:extLst>
          </p:cNvPr>
          <p:cNvSpPr/>
          <p:nvPr/>
        </p:nvSpPr>
        <p:spPr>
          <a:xfrm>
            <a:off x="2030437" y="3867033"/>
            <a:ext cx="2790060" cy="612000"/>
          </a:xfrm>
          <a:prstGeom prst="roundRect">
            <a:avLst>
              <a:gd name="adj" fmla="val 4920"/>
            </a:avLst>
          </a:prstGeom>
          <a:solidFill>
            <a:srgbClr val="D31145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cs typeface="NettoPro" panose="020B0504020101010102" pitchFamily="34" charset="-18"/>
              </a:rPr>
              <a:t>Ladislav Dušek</a:t>
            </a:r>
          </a:p>
          <a:p>
            <a:pPr algn="ctr"/>
            <a:r>
              <a:rPr lang="cs-CZ" sz="1200" dirty="0">
                <a:solidFill>
                  <a:schemeClr val="bg1"/>
                </a:solidFill>
                <a:cs typeface="NettoPro" panose="020B0504020101010102" pitchFamily="34" charset="-18"/>
              </a:rPr>
              <a:t>ředitel ÚZIS</a:t>
            </a:r>
          </a:p>
        </p:txBody>
      </p:sp>
      <p:sp>
        <p:nvSpPr>
          <p:cNvPr id="76" name="Obdélník: se zakulacenými rohy 8">
            <a:extLst>
              <a:ext uri="{FF2B5EF4-FFF2-40B4-BE49-F238E27FC236}">
                <a16:creationId xmlns:a16="http://schemas.microsoft.com/office/drawing/2014/main" id="{4780F287-A99A-403B-BCC1-68C6B2375578}"/>
              </a:ext>
            </a:extLst>
          </p:cNvPr>
          <p:cNvSpPr/>
          <p:nvPr/>
        </p:nvSpPr>
        <p:spPr>
          <a:xfrm>
            <a:off x="4838437" y="3867033"/>
            <a:ext cx="792000" cy="612000"/>
          </a:xfrm>
          <a:prstGeom prst="roundRect">
            <a:avLst>
              <a:gd name="adj" fmla="val 5264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565656"/>
                </a:solidFill>
                <a:cs typeface="NettoPro" panose="020B0504020101010102" pitchFamily="34" charset="-18"/>
              </a:rPr>
              <a:t>15</a:t>
            </a:r>
          </a:p>
          <a:p>
            <a:pPr algn="ctr"/>
            <a:r>
              <a:rPr lang="cs-CZ" sz="900" dirty="0">
                <a:solidFill>
                  <a:srgbClr val="565656"/>
                </a:solidFill>
                <a:cs typeface="NettoPro" panose="020B0504020101010102" pitchFamily="34" charset="-18"/>
              </a:rPr>
              <a:t>příspěvků</a:t>
            </a:r>
          </a:p>
        </p:txBody>
      </p:sp>
      <p:sp>
        <p:nvSpPr>
          <p:cNvPr id="77" name="Obdélník: se zakulacenými rohy 8">
            <a:extLst>
              <a:ext uri="{FF2B5EF4-FFF2-40B4-BE49-F238E27FC236}">
                <a16:creationId xmlns:a16="http://schemas.microsoft.com/office/drawing/2014/main" id="{58890087-ED02-441F-BAD0-FD230D458E5A}"/>
              </a:ext>
            </a:extLst>
          </p:cNvPr>
          <p:cNvSpPr/>
          <p:nvPr/>
        </p:nvSpPr>
        <p:spPr>
          <a:xfrm>
            <a:off x="2030437" y="4510142"/>
            <a:ext cx="3600000" cy="1545590"/>
          </a:xfrm>
          <a:prstGeom prst="roundRect">
            <a:avLst>
              <a:gd name="adj" fmla="val 4920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dirty="0">
                <a:solidFill>
                  <a:srgbClr val="565656"/>
                </a:solidFill>
                <a:cs typeface="NettoPro" panose="020B0504020101010102" pitchFamily="34" charset="-18"/>
              </a:rPr>
              <a:t>Ladislav Dušek mluvil o tom, že ochranný efekt vakcinace v populaci 65+ klesá a tudíž je posilující dávka na místě. Apeloval tedy na seniory, aby se třetí dávce nevyhýbali. Očkování označil za jedinou jistou cestu, jak porazit pandemii. </a:t>
            </a:r>
            <a:endParaRPr lang="cs-CZ" sz="1200" dirty="0">
              <a:solidFill>
                <a:srgbClr val="565656"/>
              </a:solidFill>
              <a:cs typeface="Arial" panose="020B0604020202020204" pitchFamily="34" charset="0"/>
            </a:endParaRPr>
          </a:p>
        </p:txBody>
      </p:sp>
      <p:pic>
        <p:nvPicPr>
          <p:cNvPr id="16" name="Grafický objekt 15" descr="Mozek v hlavě se souvislou výplní">
            <a:extLst>
              <a:ext uri="{FF2B5EF4-FFF2-40B4-BE49-F238E27FC236}">
                <a16:creationId xmlns:a16="http://schemas.microsoft.com/office/drawing/2014/main" id="{A4E60FBC-BE4C-48C4-BB39-2DE47BE88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42802" y="2001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35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9A5E77A-26DD-443D-9415-97EB8D8813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0675" y="1027113"/>
            <a:ext cx="5534025" cy="44958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70D21C4-9689-41CB-868C-C2FFDE51DA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63950" y="1027113"/>
            <a:ext cx="5532438" cy="4495800"/>
          </a:xfrm>
          <a:prstGeom prst="rect">
            <a:avLst/>
          </a:prstGeom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A8293A7-52A5-407E-BF4B-1C7A73C3A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Kritické a ambivalentní postoje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E5EFE734-15A7-4A2B-9875-A1779B855006}"/>
              </a:ext>
            </a:extLst>
          </p:cNvPr>
          <p:cNvSpPr/>
          <p:nvPr/>
        </p:nvSpPr>
        <p:spPr>
          <a:xfrm>
            <a:off x="280012" y="4546833"/>
            <a:ext cx="9848053" cy="2148500"/>
          </a:xfrm>
          <a:prstGeom prst="roundRect">
            <a:avLst>
              <a:gd name="adj" fmla="val 4920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Z pěti 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ambivalentních/nejednoznačných 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názorů byly dva uveřejněny na webu 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lidovky.cz 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a po jednom v 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Právu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, 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LN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 a na webu 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novinky.cz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. Šéfka pražské laboratoře </a:t>
            </a:r>
            <a:r>
              <a:rPr lang="cs-CZ" sz="1100" dirty="0" err="1">
                <a:solidFill>
                  <a:schemeClr val="accent3"/>
                </a:solidFill>
                <a:cs typeface="NettoPro" panose="020B0504020101010102" pitchFamily="34" charset="-18"/>
              </a:rPr>
              <a:t>Synlab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 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Anabela Čížková 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pro Lidové noviny (plus 2x lidovky.cz) uvedla, že třetí dávka pomáhá, ale musí se k ní přistupovat opatrně. Smrtící úder viru ale prý posilující dávka neuštědří, udrží však protilátky déle v těle. Lékař 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Martin Balík 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doporučuje třetí dávku lidem starším 65 let, ale ne mladším (novinky.cz, Právo). Imunoložka 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Jiřina Bartůňková 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prohlásila, že očkování může být klíčem, ale imunologický rozum říká, že má-li někdo vysokou hladinu protilátek, tak třetí dávku nijak urgentně nepotřebuje (LN, lidovky.cz). </a:t>
            </a:r>
          </a:p>
          <a:p>
            <a:pPr algn="just">
              <a:spcAft>
                <a:spcPts val="600"/>
              </a:spcAft>
            </a:pP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Veškerá kritická slova a postoje byly prezentovány na webu parlamentnilisty.cz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. Imunoložka 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Zuzana Krátká 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tvrdí, že nekonečný sled očkování není řešením a organismus nic nového nenaučí. 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Roman </a:t>
            </a:r>
            <a:r>
              <a:rPr lang="cs-CZ" sz="1100" b="1" dirty="0" err="1">
                <a:solidFill>
                  <a:schemeClr val="accent3"/>
                </a:solidFill>
                <a:cs typeface="NettoPro" panose="020B0504020101010102" pitchFamily="34" charset="-18"/>
              </a:rPr>
              <a:t>Šmucler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 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řekl, že třetí dávka pro mladé nemá smysl, u některých velmi těžkých pacientů moc nepomohla a medicínsky nedává smysl. Slovenský politik 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Robert Fico 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nevěří očkování, protože už se mluví o třetí i čtvrté dávce. Podle 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Lukáše Pollerta 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o bezinfekčnosti po očkování nemůže být řeč. Předseda ČLK ve Zlíně 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Jaromír </a:t>
            </a:r>
            <a:r>
              <a:rPr lang="cs-CZ" sz="1100" b="1" dirty="0" err="1">
                <a:solidFill>
                  <a:schemeClr val="accent3"/>
                </a:solidFill>
                <a:cs typeface="NettoPro" panose="020B0504020101010102" pitchFamily="34" charset="-18"/>
              </a:rPr>
              <a:t>Bernátek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 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odmítá nejen třetí dávku, vakcína proti covidu-19 je podle něj i šitá horkou jehlou, nevyzkoušená a výrobci za ni nenesou zodpovědnost. Lékař </a:t>
            </a:r>
            <a:r>
              <a:rPr lang="cs-CZ" sz="1100" b="1" dirty="0">
                <a:solidFill>
                  <a:schemeClr val="accent3"/>
                </a:solidFill>
                <a:cs typeface="NettoPro" panose="020B0504020101010102" pitchFamily="34" charset="-18"/>
              </a:rPr>
              <a:t>Jan Hnízdil 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před třetí dávkou varoval ve svém obsáhlém článku. Tvrdil, že je tzv. „</a:t>
            </a:r>
            <a:r>
              <a:rPr lang="cs-CZ" sz="1100" dirty="0" err="1">
                <a:solidFill>
                  <a:schemeClr val="accent3"/>
                </a:solidFill>
                <a:cs typeface="NettoPro" panose="020B0504020101010102" pitchFamily="34" charset="-18"/>
              </a:rPr>
              <a:t>off</a:t>
            </a:r>
            <a:r>
              <a:rPr lang="cs-CZ" sz="1100" dirty="0">
                <a:solidFill>
                  <a:schemeClr val="accent3"/>
                </a:solidFill>
                <a:cs typeface="NettoPro" panose="020B0504020101010102" pitchFamily="34" charset="-18"/>
              </a:rPr>
              <a:t> label“, zodpovědnost nese čistě lékař a aplikace třetí dávky neodpovídá závaznému vakcinačnímu schématu.</a:t>
            </a:r>
            <a:endParaRPr lang="cs-CZ" sz="1100" dirty="0">
              <a:solidFill>
                <a:schemeClr val="accent3"/>
              </a:solidFill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2C52770-0605-4734-B00F-EBDD2A471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379" y="466438"/>
            <a:ext cx="2999330" cy="207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93848A6-DBFB-46BD-91F1-3DF69C469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1984" y="2945592"/>
            <a:ext cx="3336427" cy="1346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cký objekt 6" descr="Palec dolů se souvislou výplní">
            <a:extLst>
              <a:ext uri="{FF2B5EF4-FFF2-40B4-BE49-F238E27FC236}">
                <a16:creationId xmlns:a16="http://schemas.microsoft.com/office/drawing/2014/main" id="{CD8A4C07-B353-4446-BC4A-7550BE40E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06480" y="3505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33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A8293A7-52A5-407E-BF4B-1C7A73C3A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Vakcíny spojované se třetí dávkou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61D105-C022-4E0C-B4E6-9A4B735D35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93888" y="1084534"/>
            <a:ext cx="4746625" cy="24923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3715E16-CD7F-4A33-B6E5-387A84EAC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0" t="26333" r="15086" b="28485"/>
          <a:stretch/>
        </p:blipFill>
        <p:spPr>
          <a:xfrm>
            <a:off x="738914" y="2514599"/>
            <a:ext cx="1868571" cy="72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6AAABF9-C009-4E8A-BF3E-19902A6141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4" y="1377007"/>
            <a:ext cx="1663200" cy="108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B1C859B-BE8B-4714-B483-9E342B6CDB0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590540" y="1084534"/>
            <a:ext cx="4746625" cy="2492375"/>
          </a:xfrm>
          <a:prstGeom prst="rect">
            <a:avLst/>
          </a:prstGeom>
        </p:spPr>
      </p:pic>
      <p:pic>
        <p:nvPicPr>
          <p:cNvPr id="12" name="Grafický objekt 11" descr="Před se souvislou výplní">
            <a:extLst>
              <a:ext uri="{FF2B5EF4-FFF2-40B4-BE49-F238E27FC236}">
                <a16:creationId xmlns:a16="http://schemas.microsoft.com/office/drawing/2014/main" id="{B90207C5-657E-4DA2-BCA7-5C898B346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00000" y="180000"/>
            <a:ext cx="900000" cy="900000"/>
          </a:xfrm>
          <a:prstGeom prst="rect">
            <a:avLst/>
          </a:prstGeom>
        </p:spPr>
      </p:pic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D4D5DC26-B8AC-4CD1-A0D4-BAD6B70FBC77}"/>
              </a:ext>
            </a:extLst>
          </p:cNvPr>
          <p:cNvSpPr/>
          <p:nvPr/>
        </p:nvSpPr>
        <p:spPr>
          <a:xfrm>
            <a:off x="678666" y="3869383"/>
            <a:ext cx="5277997" cy="2400788"/>
          </a:xfrm>
          <a:prstGeom prst="roundRect">
            <a:avLst>
              <a:gd name="adj" fmla="val 4920"/>
            </a:avLst>
          </a:prstGeom>
          <a:solidFill>
            <a:srgbClr val="FFFFFF"/>
          </a:solidFill>
          <a:ln w="19050">
            <a:solidFill>
              <a:srgbClr val="D311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cs-CZ" sz="1200" dirty="0">
                <a:solidFill>
                  <a:schemeClr val="accent3"/>
                </a:solidFill>
                <a:cs typeface="NettoPro" panose="020B0504020101010102" pitchFamily="34" charset="-18"/>
              </a:rPr>
              <a:t>V souvislosti s aplikací třetí dávky se v médiích mnohem častěji mluvilo o té od společností </a:t>
            </a:r>
            <a:r>
              <a:rPr lang="cs-CZ" sz="1200" b="1" dirty="0" err="1">
                <a:solidFill>
                  <a:schemeClr val="accent3"/>
                </a:solidFill>
                <a:cs typeface="NettoPro" panose="020B0504020101010102" pitchFamily="34" charset="-18"/>
              </a:rPr>
              <a:t>Pzifer</a:t>
            </a:r>
            <a:r>
              <a:rPr lang="cs-CZ" sz="1200" b="1" dirty="0">
                <a:solidFill>
                  <a:schemeClr val="accent3"/>
                </a:solidFill>
                <a:cs typeface="NettoPro" panose="020B0504020101010102" pitchFamily="34" charset="-18"/>
              </a:rPr>
              <a:t>/BioNTech </a:t>
            </a:r>
            <a:r>
              <a:rPr lang="cs-CZ" sz="1200" dirty="0">
                <a:solidFill>
                  <a:schemeClr val="accent3"/>
                </a:solidFill>
                <a:cs typeface="NettoPro" panose="020B0504020101010102" pitchFamily="34" charset="-18"/>
              </a:rPr>
              <a:t>než od </a:t>
            </a:r>
            <a:r>
              <a:rPr lang="cs-CZ" sz="1200" b="1" dirty="0">
                <a:solidFill>
                  <a:schemeClr val="accent3"/>
                </a:solidFill>
                <a:cs typeface="NettoPro" panose="020B0504020101010102" pitchFamily="34" charset="-18"/>
              </a:rPr>
              <a:t>Moderny</a:t>
            </a:r>
            <a:r>
              <a:rPr lang="cs-CZ" sz="1200" dirty="0">
                <a:solidFill>
                  <a:schemeClr val="accent3"/>
                </a:solidFill>
                <a:cs typeface="NettoPro" panose="020B0504020101010102" pitchFamily="34" charset="-18"/>
              </a:rPr>
              <a:t>. Prvně jmenována měla téměř dvakrát vyšší medializaci. Až na několik výjimek navíc Moderna figurovala v textu vždy se svým konkurentem. Typicky se jednalo o zmínky, že vakcíny od zmíněných firem jsou schválené pro aplikaci třetí dávky. U Pfizeru/BioNTech navýšil publicitu i fakt, že si ji nechal aplikovat premiér Andrej Babiš. Počátkem října se psalo, že Evropská agentura pro léčivé přípravky schválila podávání třetích dávek proticovidové vakcíny od firmy Pfizer/BioNTech osobám starším 18 let. Později tentýž měsíc například média psala o studii, </a:t>
            </a:r>
            <a:r>
              <a:rPr lang="pl-PL" sz="1200" dirty="0">
                <a:solidFill>
                  <a:schemeClr val="accent3"/>
                </a:solidFill>
                <a:cs typeface="NettoPro" panose="020B0504020101010102" pitchFamily="34" charset="-18"/>
              </a:rPr>
              <a:t>podle které třetí dávka od Pfizeru zvyšuje ochranu na 95,6 procenta.</a:t>
            </a:r>
            <a:endParaRPr lang="cs-CZ" sz="1200" dirty="0">
              <a:solidFill>
                <a:schemeClr val="accent3"/>
              </a:solidFill>
              <a:cs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C3130EF-E414-48C8-8FF8-ED03837C0E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8478" y="3566408"/>
            <a:ext cx="2523864" cy="2074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05F07BF-8CD6-49EB-9987-7BCCCAF7AD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555" y="4093028"/>
            <a:ext cx="2884031" cy="2333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6846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Infodemie">
      <a:dk1>
        <a:sysClr val="windowText" lastClr="000000"/>
      </a:dk1>
      <a:lt1>
        <a:sysClr val="window" lastClr="FFFFFF"/>
      </a:lt1>
      <a:dk2>
        <a:srgbClr val="D31145"/>
      </a:dk2>
      <a:lt2>
        <a:srgbClr val="FFFFFF"/>
      </a:lt2>
      <a:accent1>
        <a:srgbClr val="D31145"/>
      </a:accent1>
      <a:accent2>
        <a:srgbClr val="6700D3"/>
      </a:accent2>
      <a:accent3>
        <a:srgbClr val="565656"/>
      </a:accent3>
      <a:accent4>
        <a:srgbClr val="3A0ABF"/>
      </a:accent4>
      <a:accent5>
        <a:srgbClr val="7F091A"/>
      </a:accent5>
      <a:accent6>
        <a:srgbClr val="70AD47"/>
      </a:accent6>
      <a:hlink>
        <a:srgbClr val="3A0ABF"/>
      </a:hlink>
      <a:folHlink>
        <a:srgbClr val="7F091A"/>
      </a:folHlink>
    </a:clrScheme>
    <a:fontScheme name="Infodemie">
      <a:majorFont>
        <a:latin typeface="Kumbh Sans Bold"/>
        <a:ea typeface=""/>
        <a:cs typeface=""/>
      </a:majorFont>
      <a:minorFont>
        <a:latin typeface="Kumbh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6764B340-94A6-4978-A7D8-B09F17FE8C45}" vid="{949CED76-22A5-4DCA-A5B2-EEF91DB274A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infomore-sablona-v01</Template>
  <TotalTime>1871</TotalTime>
  <Words>3144</Words>
  <Application>Microsoft Macintosh PowerPoint</Application>
  <PresentationFormat>Širokoúhlá obrazovka</PresentationFormat>
  <Paragraphs>264</Paragraphs>
  <Slides>17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Propojení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Calibri</vt:lpstr>
      <vt:lpstr>Arial</vt:lpstr>
      <vt:lpstr>Wingdings</vt:lpstr>
      <vt:lpstr>Kumbh Sans Bold</vt:lpstr>
      <vt:lpstr>Kumbh Sans</vt:lpstr>
      <vt:lpstr>Motiv Office</vt:lpstr>
      <vt:lpstr>file:///\\newtonmedia.eu\Public\userspace\newtonmedia\Medan\medan_U\Zakazky\TAČR%20Infodemie\Analýzy\3.%20dávka%20očkování\xls\Treti.XLSX!Osobnosti!%5bTreti.XLSX%5dOsobnosti%20Graf%201</vt:lpstr>
      <vt:lpstr>Mediální analýza Třetí dávka očkování (tradiční a sociální média)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Fousek Jakub</dc:creator>
  <cp:lastModifiedBy>Zachova Alena</cp:lastModifiedBy>
  <cp:revision>239</cp:revision>
  <dcterms:created xsi:type="dcterms:W3CDTF">2020-11-23T18:19:55Z</dcterms:created>
  <dcterms:modified xsi:type="dcterms:W3CDTF">2021-12-06T22:31:19Z</dcterms:modified>
</cp:coreProperties>
</file>