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12801600" cy="9601200" type="A3"/>
  <p:notesSz cx="6797675" cy="9926638"/>
  <p:defaultTextStyle>
    <a:defPPr>
      <a:defRPr lang="cs-CZ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denhoffer Daniel" initials="WD" lastIdx="1" clrIdx="0">
    <p:extLst>
      <p:ext uri="{19B8F6BF-5375-455C-9EA6-DF929625EA0E}">
        <p15:presenceInfo xmlns:p15="http://schemas.microsoft.com/office/powerpoint/2012/main" userId="S::daniel.weidenhoffer@newtonmedia.cz::34e6f85c-c39d-4d99-8941-e1f36f8ac4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newtonmedia.eu\Public\userspace\newtonmedia\Medan\medan_Z\Organizacni\ENTITY\Marke&#357;&#225;ky\Kopalnia%20Tur&#243;w\Tur&#243;w%20grafy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ewtonmedia.eu\Public\userspace\newtonmedia\Medan\medan_Z\Organizacni\ENTITY\Marke&#357;&#225;ky\Kopalnia%20Tur&#243;w\Tur&#243;w%20grafy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tonmedia.eu\Public\userspace\newtonmedia\Medan\medan_Z\Organizacni\ENTITY\Marke&#357;&#225;ky\Kopalnia%20Tur&#243;w\Tur&#243;w%20graf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r>
              <a:rPr lang="cs-CZ" sz="2120" dirty="0">
                <a:solidFill>
                  <a:schemeClr val="tx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VII/2019 - IV/2021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ettoPro" panose="020B0504020101010102" pitchFamily="34" charset="-18"/>
              <a:ea typeface="+mn-ea"/>
              <a:cs typeface="NettoPro" panose="020B0504020101010102" pitchFamily="34" charset="-18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5598895070804941E-2"/>
          <c:y val="0.108179012345679"/>
          <c:w val="0.9240307226775869"/>
          <c:h val="0.62403105861767283"/>
        </c:manualLayout>
      </c:layout>
      <c:lineChart>
        <c:grouping val="standard"/>
        <c:varyColors val="0"/>
        <c:ser>
          <c:idx val="0"/>
          <c:order val="0"/>
          <c:tx>
            <c:strRef>
              <c:f>Vývoj!$C$1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multiLvlStrRef>
              <c:f>Vývoj!$A$2:$B$23</c:f>
              <c:multiLvlStrCache>
                <c:ptCount val="22"/>
                <c:lvl>
                  <c:pt idx="0">
                    <c:v>červenec</c:v>
                  </c:pt>
                  <c:pt idx="1">
                    <c:v>srpen</c:v>
                  </c:pt>
                  <c:pt idx="2">
                    <c:v>září</c:v>
                  </c:pt>
                  <c:pt idx="3">
                    <c:v>říjen</c:v>
                  </c:pt>
                  <c:pt idx="4">
                    <c:v>listopad</c:v>
                  </c:pt>
                  <c:pt idx="5">
                    <c:v>prosinec</c:v>
                  </c:pt>
                  <c:pt idx="6">
                    <c:v>leden</c:v>
                  </c:pt>
                  <c:pt idx="7">
                    <c:v>únor</c:v>
                  </c:pt>
                  <c:pt idx="8">
                    <c:v>březen</c:v>
                  </c:pt>
                  <c:pt idx="9">
                    <c:v>duben</c:v>
                  </c:pt>
                  <c:pt idx="10">
                    <c:v>květen</c:v>
                  </c:pt>
                  <c:pt idx="11">
                    <c:v>červen</c:v>
                  </c:pt>
                  <c:pt idx="12">
                    <c:v>červenec</c:v>
                  </c:pt>
                  <c:pt idx="13">
                    <c:v>srpen</c:v>
                  </c:pt>
                  <c:pt idx="14">
                    <c:v>září</c:v>
                  </c:pt>
                  <c:pt idx="15">
                    <c:v>říjen</c:v>
                  </c:pt>
                  <c:pt idx="16">
                    <c:v>listopad</c:v>
                  </c:pt>
                  <c:pt idx="17">
                    <c:v>prosinec</c:v>
                  </c:pt>
                  <c:pt idx="18">
                    <c:v>leden</c:v>
                  </c:pt>
                  <c:pt idx="19">
                    <c:v>únor</c:v>
                  </c:pt>
                  <c:pt idx="20">
                    <c:v>březen</c:v>
                  </c:pt>
                  <c:pt idx="21">
                    <c:v>duben</c:v>
                  </c:pt>
                </c:lvl>
                <c:lvl>
                  <c:pt idx="0">
                    <c:v>2019</c:v>
                  </c:pt>
                  <c:pt idx="6">
                    <c:v>2020</c:v>
                  </c:pt>
                  <c:pt idx="18">
                    <c:v>2021</c:v>
                  </c:pt>
                </c:lvl>
              </c:multiLvlStrCache>
              <c:extLst/>
            </c:multiLvlStrRef>
          </c:cat>
          <c:val>
            <c:numRef>
              <c:f>Vývoj!$C$2:$C$23</c:f>
              <c:numCache>
                <c:formatCode>General</c:formatCode>
                <c:ptCount val="22"/>
                <c:pt idx="0">
                  <c:v>56</c:v>
                </c:pt>
                <c:pt idx="1">
                  <c:v>146</c:v>
                </c:pt>
                <c:pt idx="2">
                  <c:v>128</c:v>
                </c:pt>
                <c:pt idx="3">
                  <c:v>43</c:v>
                </c:pt>
                <c:pt idx="4">
                  <c:v>358</c:v>
                </c:pt>
                <c:pt idx="5">
                  <c:v>118</c:v>
                </c:pt>
                <c:pt idx="6">
                  <c:v>166</c:v>
                </c:pt>
                <c:pt idx="7">
                  <c:v>295</c:v>
                </c:pt>
                <c:pt idx="8">
                  <c:v>193</c:v>
                </c:pt>
                <c:pt idx="9">
                  <c:v>105</c:v>
                </c:pt>
                <c:pt idx="10">
                  <c:v>78</c:v>
                </c:pt>
                <c:pt idx="11">
                  <c:v>192</c:v>
                </c:pt>
                <c:pt idx="12">
                  <c:v>169</c:v>
                </c:pt>
                <c:pt idx="13">
                  <c:v>114</c:v>
                </c:pt>
                <c:pt idx="14">
                  <c:v>167</c:v>
                </c:pt>
                <c:pt idx="15">
                  <c:v>168</c:v>
                </c:pt>
                <c:pt idx="16">
                  <c:v>101</c:v>
                </c:pt>
                <c:pt idx="17">
                  <c:v>163</c:v>
                </c:pt>
                <c:pt idx="18">
                  <c:v>92</c:v>
                </c:pt>
                <c:pt idx="19">
                  <c:v>417</c:v>
                </c:pt>
                <c:pt idx="20">
                  <c:v>223</c:v>
                </c:pt>
                <c:pt idx="21">
                  <c:v>188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D88-470F-B978-25DB570EF508}"/>
            </c:ext>
          </c:extLst>
        </c:ser>
        <c:ser>
          <c:idx val="1"/>
          <c:order val="1"/>
          <c:tx>
            <c:strRef>
              <c:f>Vývoj!$D$1</c:f>
              <c:strCache>
                <c:ptCount val="1"/>
                <c:pt idx="0">
                  <c:v>Polsko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multiLvlStrRef>
              <c:f>Vývoj!$A$2:$B$23</c:f>
              <c:multiLvlStrCache>
                <c:ptCount val="22"/>
                <c:lvl>
                  <c:pt idx="0">
                    <c:v>červenec</c:v>
                  </c:pt>
                  <c:pt idx="1">
                    <c:v>srpen</c:v>
                  </c:pt>
                  <c:pt idx="2">
                    <c:v>září</c:v>
                  </c:pt>
                  <c:pt idx="3">
                    <c:v>říjen</c:v>
                  </c:pt>
                  <c:pt idx="4">
                    <c:v>listopad</c:v>
                  </c:pt>
                  <c:pt idx="5">
                    <c:v>prosinec</c:v>
                  </c:pt>
                  <c:pt idx="6">
                    <c:v>leden</c:v>
                  </c:pt>
                  <c:pt idx="7">
                    <c:v>únor</c:v>
                  </c:pt>
                  <c:pt idx="8">
                    <c:v>březen</c:v>
                  </c:pt>
                  <c:pt idx="9">
                    <c:v>duben</c:v>
                  </c:pt>
                  <c:pt idx="10">
                    <c:v>květen</c:v>
                  </c:pt>
                  <c:pt idx="11">
                    <c:v>červen</c:v>
                  </c:pt>
                  <c:pt idx="12">
                    <c:v>červenec</c:v>
                  </c:pt>
                  <c:pt idx="13">
                    <c:v>srpen</c:v>
                  </c:pt>
                  <c:pt idx="14">
                    <c:v>září</c:v>
                  </c:pt>
                  <c:pt idx="15">
                    <c:v>říjen</c:v>
                  </c:pt>
                  <c:pt idx="16">
                    <c:v>listopad</c:v>
                  </c:pt>
                  <c:pt idx="17">
                    <c:v>prosinec</c:v>
                  </c:pt>
                  <c:pt idx="18">
                    <c:v>leden</c:v>
                  </c:pt>
                  <c:pt idx="19">
                    <c:v>únor</c:v>
                  </c:pt>
                  <c:pt idx="20">
                    <c:v>březen</c:v>
                  </c:pt>
                  <c:pt idx="21">
                    <c:v>duben</c:v>
                  </c:pt>
                </c:lvl>
                <c:lvl>
                  <c:pt idx="0">
                    <c:v>2019</c:v>
                  </c:pt>
                  <c:pt idx="6">
                    <c:v>2020</c:v>
                  </c:pt>
                  <c:pt idx="18">
                    <c:v>2021</c:v>
                  </c:pt>
                </c:lvl>
              </c:multiLvlStrCache>
              <c:extLst/>
            </c:multiLvlStrRef>
          </c:cat>
          <c:val>
            <c:numRef>
              <c:f>Vývoj!$D$2:$D$23</c:f>
              <c:numCache>
                <c:formatCode>General</c:formatCode>
                <c:ptCount val="22"/>
                <c:pt idx="0">
                  <c:v>31</c:v>
                </c:pt>
                <c:pt idx="1">
                  <c:v>55</c:v>
                </c:pt>
                <c:pt idx="2">
                  <c:v>36</c:v>
                </c:pt>
                <c:pt idx="3">
                  <c:v>6</c:v>
                </c:pt>
                <c:pt idx="4">
                  <c:v>52</c:v>
                </c:pt>
                <c:pt idx="5">
                  <c:v>18</c:v>
                </c:pt>
                <c:pt idx="6">
                  <c:v>193</c:v>
                </c:pt>
                <c:pt idx="7">
                  <c:v>81</c:v>
                </c:pt>
                <c:pt idx="8">
                  <c:v>93</c:v>
                </c:pt>
                <c:pt idx="9">
                  <c:v>14</c:v>
                </c:pt>
                <c:pt idx="10">
                  <c:v>59</c:v>
                </c:pt>
                <c:pt idx="11">
                  <c:v>151</c:v>
                </c:pt>
                <c:pt idx="12">
                  <c:v>85</c:v>
                </c:pt>
                <c:pt idx="13">
                  <c:v>173</c:v>
                </c:pt>
                <c:pt idx="14">
                  <c:v>72</c:v>
                </c:pt>
                <c:pt idx="15">
                  <c:v>106</c:v>
                </c:pt>
                <c:pt idx="16">
                  <c:v>74</c:v>
                </c:pt>
                <c:pt idx="17">
                  <c:v>140</c:v>
                </c:pt>
                <c:pt idx="18">
                  <c:v>49</c:v>
                </c:pt>
                <c:pt idx="19">
                  <c:v>441</c:v>
                </c:pt>
                <c:pt idx="20">
                  <c:v>401</c:v>
                </c:pt>
                <c:pt idx="21">
                  <c:v>364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D88-470F-B978-25DB570EF508}"/>
            </c:ext>
          </c:extLst>
        </c:ser>
        <c:ser>
          <c:idx val="2"/>
          <c:order val="2"/>
          <c:tx>
            <c:strRef>
              <c:f>Vývoj!$E$1</c:f>
              <c:strCache>
                <c:ptCount val="1"/>
                <c:pt idx="0">
                  <c:v>Německo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Vývoj!$A$2:$B$23</c:f>
              <c:multiLvlStrCache>
                <c:ptCount val="22"/>
                <c:lvl>
                  <c:pt idx="0">
                    <c:v>červenec</c:v>
                  </c:pt>
                  <c:pt idx="1">
                    <c:v>srpen</c:v>
                  </c:pt>
                  <c:pt idx="2">
                    <c:v>září</c:v>
                  </c:pt>
                  <c:pt idx="3">
                    <c:v>říjen</c:v>
                  </c:pt>
                  <c:pt idx="4">
                    <c:v>listopad</c:v>
                  </c:pt>
                  <c:pt idx="5">
                    <c:v>prosinec</c:v>
                  </c:pt>
                  <c:pt idx="6">
                    <c:v>leden</c:v>
                  </c:pt>
                  <c:pt idx="7">
                    <c:v>únor</c:v>
                  </c:pt>
                  <c:pt idx="8">
                    <c:v>březen</c:v>
                  </c:pt>
                  <c:pt idx="9">
                    <c:v>duben</c:v>
                  </c:pt>
                  <c:pt idx="10">
                    <c:v>květen</c:v>
                  </c:pt>
                  <c:pt idx="11">
                    <c:v>červen</c:v>
                  </c:pt>
                  <c:pt idx="12">
                    <c:v>červenec</c:v>
                  </c:pt>
                  <c:pt idx="13">
                    <c:v>srpen</c:v>
                  </c:pt>
                  <c:pt idx="14">
                    <c:v>září</c:v>
                  </c:pt>
                  <c:pt idx="15">
                    <c:v>říjen</c:v>
                  </c:pt>
                  <c:pt idx="16">
                    <c:v>listopad</c:v>
                  </c:pt>
                  <c:pt idx="17">
                    <c:v>prosinec</c:v>
                  </c:pt>
                  <c:pt idx="18">
                    <c:v>leden</c:v>
                  </c:pt>
                  <c:pt idx="19">
                    <c:v>únor</c:v>
                  </c:pt>
                  <c:pt idx="20">
                    <c:v>březen</c:v>
                  </c:pt>
                  <c:pt idx="21">
                    <c:v>duben</c:v>
                  </c:pt>
                </c:lvl>
                <c:lvl>
                  <c:pt idx="0">
                    <c:v>2019</c:v>
                  </c:pt>
                  <c:pt idx="6">
                    <c:v>2020</c:v>
                  </c:pt>
                  <c:pt idx="18">
                    <c:v>2021</c:v>
                  </c:pt>
                </c:lvl>
              </c:multiLvlStrCache>
              <c:extLst/>
            </c:multiLvlStrRef>
          </c:cat>
          <c:val>
            <c:numRef>
              <c:f>Vývoj!$E$2:$E$23</c:f>
              <c:numCache>
                <c:formatCode>General</c:formatCode>
                <c:ptCount val="22"/>
                <c:pt idx="0">
                  <c:v>39</c:v>
                </c:pt>
                <c:pt idx="1">
                  <c:v>24</c:v>
                </c:pt>
                <c:pt idx="2">
                  <c:v>52</c:v>
                </c:pt>
                <c:pt idx="3">
                  <c:v>9</c:v>
                </c:pt>
                <c:pt idx="4">
                  <c:v>34</c:v>
                </c:pt>
                <c:pt idx="5">
                  <c:v>61</c:v>
                </c:pt>
                <c:pt idx="6">
                  <c:v>78</c:v>
                </c:pt>
                <c:pt idx="7">
                  <c:v>140</c:v>
                </c:pt>
                <c:pt idx="8">
                  <c:v>101</c:v>
                </c:pt>
                <c:pt idx="9">
                  <c:v>11</c:v>
                </c:pt>
                <c:pt idx="10">
                  <c:v>30</c:v>
                </c:pt>
                <c:pt idx="11">
                  <c:v>70</c:v>
                </c:pt>
                <c:pt idx="12">
                  <c:v>113</c:v>
                </c:pt>
                <c:pt idx="13">
                  <c:v>232</c:v>
                </c:pt>
                <c:pt idx="14">
                  <c:v>53</c:v>
                </c:pt>
                <c:pt idx="15">
                  <c:v>206</c:v>
                </c:pt>
                <c:pt idx="16">
                  <c:v>57</c:v>
                </c:pt>
                <c:pt idx="17">
                  <c:v>104</c:v>
                </c:pt>
                <c:pt idx="18">
                  <c:v>165</c:v>
                </c:pt>
                <c:pt idx="19">
                  <c:v>303</c:v>
                </c:pt>
                <c:pt idx="20">
                  <c:v>161</c:v>
                </c:pt>
                <c:pt idx="21">
                  <c:v>281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D88-470F-B978-25DB570EF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3653096"/>
        <c:axId val="703651784"/>
      </c:lineChart>
      <c:catAx>
        <c:axId val="70365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endParaRPr lang="cs-CZ"/>
          </a:p>
        </c:txPr>
        <c:crossAx val="703651784"/>
        <c:crosses val="autoZero"/>
        <c:auto val="1"/>
        <c:lblAlgn val="ctr"/>
        <c:lblOffset val="100"/>
        <c:noMultiLvlLbl val="0"/>
      </c:catAx>
      <c:valAx>
        <c:axId val="7036517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endParaRPr lang="cs-CZ"/>
          </a:p>
        </c:txPr>
        <c:crossAx val="703653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r>
              <a:rPr lang="en-GB" dirty="0" err="1">
                <a:solidFill>
                  <a:schemeClr val="tx1"/>
                </a:solidFill>
              </a:rPr>
              <a:t>Německá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média</a:t>
            </a:r>
            <a:endParaRPr lang="en-GB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ettoPro" panose="020B0504020101010102" pitchFamily="34" charset="-18"/>
              <a:ea typeface="+mn-ea"/>
              <a:cs typeface="NettoPro" panose="020B0504020101010102" pitchFamily="34" charset="-18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Místa_činu!$A$11</c:f>
              <c:strCache>
                <c:ptCount val="1"/>
                <c:pt idx="0">
                  <c:v>Německá média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C4-42F4-9462-FCCD08A6AC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C4-42F4-9462-FCCD08A6AC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C4-42F4-9462-FCCD08A6AC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C4-42F4-9462-FCCD08A6AC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C4-42F4-9462-FCCD08A6AC00}"/>
              </c:ext>
            </c:extLst>
          </c:dPt>
          <c:dLbls>
            <c:dLbl>
              <c:idx val="0"/>
              <c:layout>
                <c:manualLayout>
                  <c:x val="-0.20136778215223097"/>
                  <c:y val="2.93562263050452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C4-42F4-9462-FCCD08A6AC00}"/>
                </c:ext>
              </c:extLst>
            </c:dLbl>
            <c:dLbl>
              <c:idx val="1"/>
              <c:layout>
                <c:manualLayout>
                  <c:x val="0.132456583552056"/>
                  <c:y val="2.1078302712160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C4-42F4-9462-FCCD08A6AC00}"/>
                </c:ext>
              </c:extLst>
            </c:dLbl>
            <c:dLbl>
              <c:idx val="2"/>
              <c:layout>
                <c:manualLayout>
                  <c:x val="-8.6061010585597328E-2"/>
                  <c:y val="0.14692536638661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C4-42F4-9462-FCCD08A6AC00}"/>
                </c:ext>
              </c:extLst>
            </c:dLbl>
            <c:dLbl>
              <c:idx val="3"/>
              <c:layout>
                <c:manualLayout>
                  <c:x val="4.2898472128070082E-2"/>
                  <c:y val="8.59428097803564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C4-42F4-9462-FCCD08A6AC00}"/>
                </c:ext>
              </c:extLst>
            </c:dLbl>
            <c:dLbl>
              <c:idx val="4"/>
              <c:layout>
                <c:manualLayout>
                  <c:x val="0.13159055118110241"/>
                  <c:y val="-0.21193059200933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C4-42F4-9462-FCCD08A6A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ttoPro" panose="020B0504020101010102" pitchFamily="34" charset="-18"/>
                    <a:ea typeface="+mn-ea"/>
                    <a:cs typeface="NettoPro" panose="020B0504020101010102" pitchFamily="34" charset="-18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Místa_činu!$B$9:$F$9</c:f>
              <c:strCache>
                <c:ptCount val="5"/>
                <c:pt idx="0">
                  <c:v>Uhelná</c:v>
                </c:pt>
                <c:pt idx="1">
                  <c:v>Hrádek nad Nisou</c:v>
                </c:pt>
                <c:pt idx="2">
                  <c:v>Bogatynia</c:v>
                </c:pt>
                <c:pt idx="3">
                  <c:v>Frýdlant</c:v>
                </c:pt>
                <c:pt idx="4">
                  <c:v>Zittau</c:v>
                </c:pt>
              </c:strCache>
            </c:strRef>
          </c:cat>
          <c:val>
            <c:numRef>
              <c:f>Místa_činu!$B$11:$F$11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98</c:v>
                </c:pt>
                <c:pt idx="3">
                  <c:v>7</c:v>
                </c:pt>
                <c:pt idx="4">
                  <c:v>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C4-42F4-9462-FCCD08A6AC0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Místa_činu!$A$10</c15:sqref>
                        </c15:formulaRef>
                      </c:ext>
                    </c:extLst>
                    <c:strCache>
                      <c:ptCount val="1"/>
                      <c:pt idx="0">
                        <c:v>Česká média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B3C4-42F4-9462-FCCD08A6AC0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B3C4-42F4-9462-FCCD08A6AC0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B3C4-42F4-9462-FCCD08A6AC0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B3C4-42F4-9462-FCCD08A6AC0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B3C4-42F4-9462-FCCD08A6AC0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Místa_činu!$B$9:$F$9</c15:sqref>
                        </c15:formulaRef>
                      </c:ext>
                    </c:extLst>
                    <c:strCache>
                      <c:ptCount val="5"/>
                      <c:pt idx="0">
                        <c:v>Uhelná</c:v>
                      </c:pt>
                      <c:pt idx="1">
                        <c:v>Hrádek nad Nisou</c:v>
                      </c:pt>
                      <c:pt idx="2">
                        <c:v>Bogatynia</c:v>
                      </c:pt>
                      <c:pt idx="3">
                        <c:v>Frýdlant</c:v>
                      </c:pt>
                      <c:pt idx="4">
                        <c:v>Zittau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Místa_činu!$B$10:$F$10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885</c:v>
                      </c:pt>
                      <c:pt idx="1">
                        <c:v>425</c:v>
                      </c:pt>
                      <c:pt idx="2">
                        <c:v>767</c:v>
                      </c:pt>
                      <c:pt idx="3">
                        <c:v>713</c:v>
                      </c:pt>
                      <c:pt idx="4">
                        <c:v>596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B3C4-42F4-9462-FCCD08A6AC00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Místa_činu!$A$12</c15:sqref>
                        </c15:formulaRef>
                      </c:ext>
                    </c:extLst>
                    <c:strCache>
                      <c:ptCount val="1"/>
                      <c:pt idx="0">
                        <c:v>Polská média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B3C4-42F4-9462-FCCD08A6AC0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B3C4-42F4-9462-FCCD08A6AC0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B3C4-42F4-9462-FCCD08A6AC0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B3C4-42F4-9462-FCCD08A6AC0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B3C4-42F4-9462-FCCD08A6AC0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Místa_činu!$B$9:$F$9</c15:sqref>
                        </c15:formulaRef>
                      </c:ext>
                    </c:extLst>
                    <c:strCache>
                      <c:ptCount val="5"/>
                      <c:pt idx="0">
                        <c:v>Uhelná</c:v>
                      </c:pt>
                      <c:pt idx="1">
                        <c:v>Hrádek nad Nisou</c:v>
                      </c:pt>
                      <c:pt idx="2">
                        <c:v>Bogatynia</c:v>
                      </c:pt>
                      <c:pt idx="3">
                        <c:v>Frýdlant</c:v>
                      </c:pt>
                      <c:pt idx="4">
                        <c:v>Zittau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Místa_činu!$B$12:$F$12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357</c:v>
                      </c:pt>
                      <c:pt idx="1">
                        <c:v>35</c:v>
                      </c:pt>
                      <c:pt idx="2">
                        <c:v>1199</c:v>
                      </c:pt>
                      <c:pt idx="3">
                        <c:v>26</c:v>
                      </c:pt>
                      <c:pt idx="4">
                        <c:v>407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B3C4-42F4-9462-FCCD08A6AC00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52299267202678"/>
          <c:y val="6.1047196807645955E-2"/>
          <c:w val="0.70085546945197286"/>
          <c:h val="0.875192194706666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Hybatelé!$B$1</c:f>
              <c:strCache>
                <c:ptCount val="1"/>
                <c:pt idx="0">
                  <c:v>Polská média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rgbClr val="00B050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6.8311584713735596E-17"/>
                  <c:y val="9.60614648148036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01-4F11-8725-CC190161CD61}"/>
                </c:ext>
              </c:extLst>
            </c:dLbl>
            <c:dLbl>
              <c:idx val="6"/>
              <c:layout>
                <c:manualLayout>
                  <c:x val="0"/>
                  <c:y val="3.84245859259213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01-4F11-8725-CC190161CD61}"/>
                </c:ext>
              </c:extLst>
            </c:dLbl>
            <c:dLbl>
              <c:idx val="8"/>
              <c:layout>
                <c:manualLayout>
                  <c:x val="3.4155792356867798E-17"/>
                  <c:y val="3.84245859259227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01-4F11-8725-CC190161CD61}"/>
                </c:ext>
              </c:extLst>
            </c:dLbl>
            <c:dLbl>
              <c:idx val="9"/>
              <c:layout>
                <c:manualLayout>
                  <c:x val="1.8630647414997672E-3"/>
                  <c:y val="5.763687888888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01-4F11-8725-CC190161C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ttoPro" panose="020B0504020101010102" pitchFamily="34" charset="-18"/>
                    <a:ea typeface="+mn-ea"/>
                    <a:cs typeface="NettoPro" panose="020B0504020101010102" pitchFamily="34" charset="-18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(Hybatelé!$A$2:$A$3,Hybatelé!$A$6:$A$7,Hybatelé!$A$15,Hybatelé!$A$18,Hybatelé!$A$23,Hybatelé!$A$25,Hybatelé!$A$27,Hybatelé!$A$30:$A$31)</c:f>
              <c:strCache>
                <c:ptCount val="11"/>
                <c:pt idx="0">
                  <c:v>Michal Kurtyka - polský ministr životního prostředí </c:v>
                </c:pt>
                <c:pt idx="1">
                  <c:v>Richard Brabec - český ministr životního prostředí</c:v>
                </c:pt>
                <c:pt idx="2">
                  <c:v>Martin Půta - hejtman Libereckého kraje</c:v>
                </c:pt>
                <c:pt idx="3">
                  <c:v>Anna Zalewská - MEP za PiS</c:v>
                </c:pt>
                <c:pt idx="4">
                  <c:v>Cezary Przybylski - dolnoslezský maršálek</c:v>
                </c:pt>
                <c:pt idx="5">
                  <c:v>Małgorzata Tracz - poslankyně Sejmu za Zelené</c:v>
                </c:pt>
                <c:pt idx="6">
                  <c:v>Anna Cavazzini - MEP za německé Zelené</c:v>
                </c:pt>
                <c:pt idx="7">
                  <c:v>Jadwiga Wiśniewska - MEP za PiS</c:v>
                </c:pt>
                <c:pt idx="8">
                  <c:v>Daniel Gerber - poslanec saského Landtagu</c:v>
                </c:pt>
                <c:pt idx="9">
                  <c:v>Tomáš Zdechovský - MEP za KDU-ČSL</c:v>
                </c:pt>
                <c:pt idx="10">
                  <c:v>Jarosław Obremski - vojvoda Dolnoslezského vojvodství</c:v>
                </c:pt>
              </c:strCache>
              <c:extLst/>
            </c:strRef>
          </c:cat>
          <c:val>
            <c:numRef>
              <c:f>(Hybatelé!$B$2:$B$3,Hybatelé!$B$6:$B$7,Hybatelé!$B$15,Hybatelé!$B$18,Hybatelé!$B$23,Hybatelé!$B$25,Hybatelé!$B$27,Hybatelé!$B$30:$B$31)</c:f>
              <c:numCache>
                <c:formatCode>General</c:formatCode>
                <c:ptCount val="11"/>
                <c:pt idx="0">
                  <c:v>1433</c:v>
                </c:pt>
                <c:pt idx="1">
                  <c:v>961</c:v>
                </c:pt>
                <c:pt idx="2">
                  <c:v>343</c:v>
                </c:pt>
                <c:pt idx="3">
                  <c:v>342</c:v>
                </c:pt>
                <c:pt idx="4">
                  <c:v>106</c:v>
                </c:pt>
                <c:pt idx="5">
                  <c:v>64</c:v>
                </c:pt>
                <c:pt idx="6">
                  <c:v>27</c:v>
                </c:pt>
                <c:pt idx="7">
                  <c:v>12</c:v>
                </c:pt>
                <c:pt idx="8">
                  <c:v>9</c:v>
                </c:pt>
                <c:pt idx="9">
                  <c:v>4</c:v>
                </c:pt>
                <c:pt idx="10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101-4F11-8725-CC190161CD61}"/>
            </c:ext>
          </c:extLst>
        </c:ser>
        <c:ser>
          <c:idx val="1"/>
          <c:order val="1"/>
          <c:tx>
            <c:strRef>
              <c:f>Hybatelé!$C$1</c:f>
              <c:strCache>
                <c:ptCount val="1"/>
                <c:pt idx="0">
                  <c:v>Česká média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60614648148033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01-4F11-8725-CC190161CD61}"/>
                </c:ext>
              </c:extLst>
            </c:dLbl>
            <c:dLbl>
              <c:idx val="1"/>
              <c:layout>
                <c:manualLayout>
                  <c:x val="1.8630647414997672E-3"/>
                  <c:y val="-9.60614648148029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01-4F11-8725-CC190161CD61}"/>
                </c:ext>
              </c:extLst>
            </c:dLbl>
            <c:dLbl>
              <c:idx val="3"/>
              <c:layout>
                <c:manualLayout>
                  <c:x val="1.8630647414997329E-3"/>
                  <c:y val="-5.76368788888812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01-4F11-8725-CC190161CD61}"/>
                </c:ext>
              </c:extLst>
            </c:dLbl>
            <c:dLbl>
              <c:idx val="4"/>
              <c:layout>
                <c:manualLayout>
                  <c:x val="3.7261294829995001E-3"/>
                  <c:y val="-5.76368788888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01-4F11-8725-CC190161CD6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01-4F11-8725-CC190161CD61}"/>
                </c:ext>
              </c:extLst>
            </c:dLbl>
            <c:dLbl>
              <c:idx val="8"/>
              <c:layout>
                <c:manualLayout>
                  <c:x val="1.8630647414997672E-3"/>
                  <c:y val="1.92122929629606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01-4F11-8725-CC190161CD6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01-4F11-8725-CC190161C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ttoPro" panose="020B0504020101010102" pitchFamily="34" charset="-18"/>
                    <a:ea typeface="+mn-ea"/>
                    <a:cs typeface="NettoPro" panose="020B0504020101010102" pitchFamily="34" charset="-18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(Hybatelé!$A$2:$A$3,Hybatelé!$A$6:$A$7,Hybatelé!$A$15,Hybatelé!$A$18,Hybatelé!$A$23,Hybatelé!$A$25,Hybatelé!$A$27,Hybatelé!$A$30:$A$31)</c:f>
              <c:strCache>
                <c:ptCount val="11"/>
                <c:pt idx="0">
                  <c:v>Michal Kurtyka - polský ministr životního prostředí </c:v>
                </c:pt>
                <c:pt idx="1">
                  <c:v>Richard Brabec - český ministr životního prostředí</c:v>
                </c:pt>
                <c:pt idx="2">
                  <c:v>Martin Půta - hejtman Libereckého kraje</c:v>
                </c:pt>
                <c:pt idx="3">
                  <c:v>Anna Zalewská - MEP za PiS</c:v>
                </c:pt>
                <c:pt idx="4">
                  <c:v>Cezary Przybylski - dolnoslezský maršálek</c:v>
                </c:pt>
                <c:pt idx="5">
                  <c:v>Małgorzata Tracz - poslankyně Sejmu za Zelené</c:v>
                </c:pt>
                <c:pt idx="6">
                  <c:v>Anna Cavazzini - MEP za německé Zelené</c:v>
                </c:pt>
                <c:pt idx="7">
                  <c:v>Jadwiga Wiśniewska - MEP za PiS</c:v>
                </c:pt>
                <c:pt idx="8">
                  <c:v>Daniel Gerber - poslanec saského Landtagu</c:v>
                </c:pt>
                <c:pt idx="9">
                  <c:v>Tomáš Zdechovský - MEP za KDU-ČSL</c:v>
                </c:pt>
                <c:pt idx="10">
                  <c:v>Jarosław Obremski - vojvoda Dolnoslezského vojvodství</c:v>
                </c:pt>
              </c:strCache>
              <c:extLst/>
            </c:strRef>
          </c:cat>
          <c:val>
            <c:numRef>
              <c:f>(Hybatelé!$C$2:$C$3,Hybatelé!$C$6:$C$7,Hybatelé!$C$15,Hybatelé!$C$18,Hybatelé!$C$23,Hybatelé!$C$25,Hybatelé!$C$27,Hybatelé!$C$30:$C$31)</c:f>
              <c:numCache>
                <c:formatCode>General</c:formatCode>
                <c:ptCount val="11"/>
                <c:pt idx="0">
                  <c:v>168</c:v>
                </c:pt>
                <c:pt idx="1">
                  <c:v>814</c:v>
                </c:pt>
                <c:pt idx="2">
                  <c:v>788</c:v>
                </c:pt>
                <c:pt idx="3">
                  <c:v>59</c:v>
                </c:pt>
                <c:pt idx="4">
                  <c:v>21</c:v>
                </c:pt>
                <c:pt idx="5">
                  <c:v>3</c:v>
                </c:pt>
                <c:pt idx="6">
                  <c:v>29</c:v>
                </c:pt>
                <c:pt idx="7">
                  <c:v>0</c:v>
                </c:pt>
                <c:pt idx="8">
                  <c:v>2</c:v>
                </c:pt>
                <c:pt idx="9">
                  <c:v>44</c:v>
                </c:pt>
                <c:pt idx="10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101-4F11-8725-CC190161CD61}"/>
            </c:ext>
          </c:extLst>
        </c:ser>
        <c:ser>
          <c:idx val="2"/>
          <c:order val="2"/>
          <c:tx>
            <c:strRef>
              <c:f>Hybatelé!$D$1</c:f>
              <c:strCache>
                <c:ptCount val="1"/>
                <c:pt idx="0">
                  <c:v>Německá média</c:v>
                </c:pt>
              </c:strCache>
            </c:strRef>
          </c:tx>
          <c:spPr>
            <a:solidFill>
              <a:srgbClr val="FFC000"/>
            </a:solidFill>
            <a:ln w="38100"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8630647414997672E-3"/>
                  <c:y val="-9.60614648148031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01-4F11-8725-CC190161CD61}"/>
                </c:ext>
              </c:extLst>
            </c:dLbl>
            <c:dLbl>
              <c:idx val="1"/>
              <c:layout>
                <c:manualLayout>
                  <c:x val="0"/>
                  <c:y val="-7.68491718518426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01-4F11-8725-CC190161CD61}"/>
                </c:ext>
              </c:extLst>
            </c:dLbl>
            <c:dLbl>
              <c:idx val="2"/>
              <c:layout>
                <c:manualLayout>
                  <c:x val="-1.8630647414998012E-3"/>
                  <c:y val="-3.84245859259209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01-4F11-8725-CC190161CD61}"/>
                </c:ext>
              </c:extLst>
            </c:dLbl>
            <c:dLbl>
              <c:idx val="3"/>
              <c:layout>
                <c:manualLayout>
                  <c:x val="5.5891942244993015E-3"/>
                  <c:y val="-5.76368788888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101-4F11-8725-CC190161CD6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101-4F11-8725-CC190161CD61}"/>
                </c:ext>
              </c:extLst>
            </c:dLbl>
            <c:dLbl>
              <c:idx val="9"/>
              <c:layout>
                <c:manualLayout>
                  <c:x val="-3.4155792356867798E-17"/>
                  <c:y val="-7.68491718518426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101-4F11-8725-CC190161CD6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101-4F11-8725-CC190161C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ttoPro" panose="020B0504020101010102" pitchFamily="34" charset="-18"/>
                    <a:ea typeface="+mn-ea"/>
                    <a:cs typeface="NettoPro" panose="020B0504020101010102" pitchFamily="34" charset="-18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(Hybatelé!$A$2:$A$3,Hybatelé!$A$6:$A$7,Hybatelé!$A$15,Hybatelé!$A$18,Hybatelé!$A$23,Hybatelé!$A$25,Hybatelé!$A$27,Hybatelé!$A$30:$A$31)</c:f>
              <c:strCache>
                <c:ptCount val="11"/>
                <c:pt idx="0">
                  <c:v>Michal Kurtyka - polský ministr životního prostředí </c:v>
                </c:pt>
                <c:pt idx="1">
                  <c:v>Richard Brabec - český ministr životního prostředí</c:v>
                </c:pt>
                <c:pt idx="2">
                  <c:v>Martin Půta - hejtman Libereckého kraje</c:v>
                </c:pt>
                <c:pt idx="3">
                  <c:v>Anna Zalewská - MEP za PiS</c:v>
                </c:pt>
                <c:pt idx="4">
                  <c:v>Cezary Przybylski - dolnoslezský maršálek</c:v>
                </c:pt>
                <c:pt idx="5">
                  <c:v>Małgorzata Tracz - poslankyně Sejmu za Zelené</c:v>
                </c:pt>
                <c:pt idx="6">
                  <c:v>Anna Cavazzini - MEP za německé Zelené</c:v>
                </c:pt>
                <c:pt idx="7">
                  <c:v>Jadwiga Wiśniewska - MEP za PiS</c:v>
                </c:pt>
                <c:pt idx="8">
                  <c:v>Daniel Gerber - poslanec saského Landtagu</c:v>
                </c:pt>
                <c:pt idx="9">
                  <c:v>Tomáš Zdechovský - MEP za KDU-ČSL</c:v>
                </c:pt>
                <c:pt idx="10">
                  <c:v>Jarosław Obremski - vojvoda Dolnoslezského vojvodství</c:v>
                </c:pt>
              </c:strCache>
              <c:extLst/>
            </c:strRef>
          </c:cat>
          <c:val>
            <c:numRef>
              <c:f>(Hybatelé!$D$2:$D$3,Hybatelé!$D$6:$D$7,Hybatelé!$D$15,Hybatelé!$D$18,Hybatelé!$D$23,Hybatelé!$D$25,Hybatelé!$D$27,Hybatelé!$D$30:$D$31)</c:f>
              <c:numCache>
                <c:formatCode>General</c:formatCode>
                <c:ptCount val="11"/>
                <c:pt idx="0">
                  <c:v>12</c:v>
                </c:pt>
                <c:pt idx="1">
                  <c:v>241</c:v>
                </c:pt>
                <c:pt idx="2">
                  <c:v>26</c:v>
                </c:pt>
                <c:pt idx="3">
                  <c:v>5</c:v>
                </c:pt>
                <c:pt idx="4">
                  <c:v>4</c:v>
                </c:pt>
                <c:pt idx="5">
                  <c:v>1</c:v>
                </c:pt>
                <c:pt idx="6">
                  <c:v>112</c:v>
                </c:pt>
                <c:pt idx="7">
                  <c:v>0</c:v>
                </c:pt>
                <c:pt idx="8">
                  <c:v>44</c:v>
                </c:pt>
                <c:pt idx="9">
                  <c:v>1</c:v>
                </c:pt>
                <c:pt idx="10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4-1101-4F11-8725-CC190161C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axId val="595990639"/>
        <c:axId val="670009823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Hybatelé!$E$1</c15:sqref>
                        </c15:formulaRef>
                      </c:ext>
                    </c:extLst>
                    <c:strCache>
                      <c:ptCount val="1"/>
                      <c:pt idx="0">
                        <c:v>Austria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-Bold" panose="020B0804020101010102" pitchFamily="34" charset="-18"/>
                          <a:ea typeface="+mn-ea"/>
                          <a:cs typeface="NettoPro-Bold" panose="020B08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(Hybatelé!$A$2:$A$3,Hybatelé!$A$6:$A$7,Hybatelé!$A$15,Hybatelé!$A$18,Hybatelé!$A$23,Hybatelé!$A$25,Hybatelé!$A$27,Hybatelé!$A$30:$A$31)</c15:sqref>
                        </c15:formulaRef>
                      </c:ext>
                    </c:extLst>
                    <c:strCache>
                      <c:ptCount val="11"/>
                      <c:pt idx="0">
                        <c:v>Michal Kurtyka - polský ministr životního prostředí </c:v>
                      </c:pt>
                      <c:pt idx="1">
                        <c:v>Richard Brabec - český ministr životního prostředí</c:v>
                      </c:pt>
                      <c:pt idx="2">
                        <c:v>Martin Půta - hejtman Libereckého kraje</c:v>
                      </c:pt>
                      <c:pt idx="3">
                        <c:v>Anna Zalewská - MEP za PiS</c:v>
                      </c:pt>
                      <c:pt idx="4">
                        <c:v>Cezary Przybylski - dolnoslezský maršálek</c:v>
                      </c:pt>
                      <c:pt idx="5">
                        <c:v>Małgorzata Tracz - poslankyně Sejmu za Zelené</c:v>
                      </c:pt>
                      <c:pt idx="6">
                        <c:v>Anna Cavazzini - MEP za německé Zelené</c:v>
                      </c:pt>
                      <c:pt idx="7">
                        <c:v>Jadwiga Wiśniewska - MEP za PiS</c:v>
                      </c:pt>
                      <c:pt idx="8">
                        <c:v>Daniel Gerber - poslanec saského Landtagu</c:v>
                      </c:pt>
                      <c:pt idx="9">
                        <c:v>Tomáš Zdechovský - MEP za KDU-ČSL</c:v>
                      </c:pt>
                      <c:pt idx="10">
                        <c:v>Jarosław Obremski - vojvoda Dolnoslezského vojvodství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(Hybatelé!$E$2:$E$3,Hybatelé!$E$6:$E$7,Hybatelé!$E$15,Hybatelé!$E$18,Hybatelé!$E$23,Hybatelé!$E$25,Hybatelé!$E$27,Hybatelé!$E$30:$E$31)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</c:v>
                      </c:pt>
                      <c:pt idx="1">
                        <c:v>12</c:v>
                      </c:pt>
                      <c:pt idx="2">
                        <c:v>0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8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1101-4F11-8725-CC190161CD6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Hybatelé!$F$1</c15:sqref>
                        </c15:formulaRef>
                      </c:ext>
                    </c:extLst>
                    <c:strCache>
                      <c:ptCount val="1"/>
                      <c:pt idx="0">
                        <c:v>United Kingdom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 w="38100" cap="rnd">
                    <a:solidFill>
                      <a:srgbClr val="00B050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" panose="020B0504020101010102" pitchFamily="34" charset="-18"/>
                          <a:ea typeface="+mn-ea"/>
                          <a:cs typeface="NettoPro" panose="020B05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(Hybatelé!$A$2:$A$3,Hybatelé!$A$6:$A$7,Hybatelé!$A$15,Hybatelé!$A$18,Hybatelé!$A$23,Hybatelé!$A$25,Hybatelé!$A$27,Hybatelé!$A$30:$A$31)</c15:sqref>
                        </c15:formulaRef>
                      </c:ext>
                    </c:extLst>
                    <c:strCache>
                      <c:ptCount val="11"/>
                      <c:pt idx="0">
                        <c:v>Michal Kurtyka - polský ministr životního prostředí </c:v>
                      </c:pt>
                      <c:pt idx="1">
                        <c:v>Richard Brabec - český ministr životního prostředí</c:v>
                      </c:pt>
                      <c:pt idx="2">
                        <c:v>Martin Půta - hejtman Libereckého kraje</c:v>
                      </c:pt>
                      <c:pt idx="3">
                        <c:v>Anna Zalewská - MEP za PiS</c:v>
                      </c:pt>
                      <c:pt idx="4">
                        <c:v>Cezary Przybylski - dolnoslezský maršálek</c:v>
                      </c:pt>
                      <c:pt idx="5">
                        <c:v>Małgorzata Tracz - poslankyně Sejmu za Zelené</c:v>
                      </c:pt>
                      <c:pt idx="6">
                        <c:v>Anna Cavazzini - MEP za německé Zelené</c:v>
                      </c:pt>
                      <c:pt idx="7">
                        <c:v>Jadwiga Wiśniewska - MEP za PiS</c:v>
                      </c:pt>
                      <c:pt idx="8">
                        <c:v>Daniel Gerber - poslanec saského Landtagu</c:v>
                      </c:pt>
                      <c:pt idx="9">
                        <c:v>Tomáš Zdechovský - MEP za KDU-ČSL</c:v>
                      </c:pt>
                      <c:pt idx="10">
                        <c:v>Jarosław Obremski - vojvoda Dolnoslezského vojvodství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(Hybatelé!$F$2:$F$3,Hybatelé!$F$6:$F$7,Hybatelé!$F$15,Hybatelé!$F$18,Hybatelé!$F$23,Hybatelé!$F$25,Hybatelé!$F$27,Hybatelé!$F$30:$F$31)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24</c:v>
                      </c:pt>
                      <c:pt idx="1">
                        <c:v>40</c:v>
                      </c:pt>
                      <c:pt idx="2">
                        <c:v>5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1101-4F11-8725-CC190161CD61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Hybatelé!$G$1</c15:sqref>
                        </c15:formulaRef>
                      </c:ext>
                    </c:extLst>
                    <c:strCache>
                      <c:ptCount val="1"/>
                      <c:pt idx="0">
                        <c:v>Italy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(Hybatelé!$A$2:$A$3,Hybatelé!$A$6:$A$7,Hybatelé!$A$15,Hybatelé!$A$18,Hybatelé!$A$23,Hybatelé!$A$25,Hybatelé!$A$27,Hybatelé!$A$30:$A$31)</c15:sqref>
                        </c15:formulaRef>
                      </c:ext>
                    </c:extLst>
                    <c:strCache>
                      <c:ptCount val="11"/>
                      <c:pt idx="0">
                        <c:v>Michal Kurtyka - polský ministr životního prostředí </c:v>
                      </c:pt>
                      <c:pt idx="1">
                        <c:v>Richard Brabec - český ministr životního prostředí</c:v>
                      </c:pt>
                      <c:pt idx="2">
                        <c:v>Martin Půta - hejtman Libereckého kraje</c:v>
                      </c:pt>
                      <c:pt idx="3">
                        <c:v>Anna Zalewská - MEP za PiS</c:v>
                      </c:pt>
                      <c:pt idx="4">
                        <c:v>Cezary Przybylski - dolnoslezský maršálek</c:v>
                      </c:pt>
                      <c:pt idx="5">
                        <c:v>Małgorzata Tracz - poslankyně Sejmu za Zelené</c:v>
                      </c:pt>
                      <c:pt idx="6">
                        <c:v>Anna Cavazzini - MEP za německé Zelené</c:v>
                      </c:pt>
                      <c:pt idx="7">
                        <c:v>Jadwiga Wiśniewska - MEP za PiS</c:v>
                      </c:pt>
                      <c:pt idx="8">
                        <c:v>Daniel Gerber - poslanec saského Landtagu</c:v>
                      </c:pt>
                      <c:pt idx="9">
                        <c:v>Tomáš Zdechovský - MEP za KDU-ČSL</c:v>
                      </c:pt>
                      <c:pt idx="10">
                        <c:v>Jarosław Obremski - vojvoda Dolnoslezského vojvodství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(Hybatelé!$G$2:$G$3,Hybatelé!$G$6:$G$7,Hybatelé!$G$15,Hybatelé!$G$18,Hybatelé!$G$23,Hybatelé!$G$25,Hybatelé!$G$27,Hybatelé!$G$30:$G$31)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10</c:v>
                      </c:pt>
                      <c:pt idx="1">
                        <c:v>12</c:v>
                      </c:pt>
                      <c:pt idx="2">
                        <c:v>2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1101-4F11-8725-CC190161CD6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Hybatelé!$H$1</c15:sqref>
                        </c15:formulaRef>
                      </c:ext>
                    </c:extLst>
                    <c:strCache>
                      <c:ptCount val="1"/>
                      <c:pt idx="0">
                        <c:v>Slovakia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38100">
                    <a:solidFill>
                      <a:srgbClr val="FF0000"/>
                    </a:solidFill>
                  </a:ln>
                  <a:effectLst/>
                </c:spPr>
                <c:invertIfNegative val="0"/>
                <c:dPt>
                  <c:idx val="4"/>
                  <c:invertIfNegative val="0"/>
                  <c:bubble3D val="0"/>
                  <c:spPr>
                    <a:solidFill>
                      <a:srgbClr val="FF0000"/>
                    </a:solidFill>
                    <a:ln w="38100" cap="rnd">
                      <a:solidFill>
                        <a:srgbClr val="FF0000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1101-4F11-8725-CC190161CD61}"/>
                    </c:ext>
                  </c:extLst>
                </c:dPt>
                <c:dLbls>
                  <c:dLbl>
                    <c:idx val="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1101-4F11-8725-CC190161CD6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" panose="020B0504020101010102" pitchFamily="34" charset="-18"/>
                          <a:ea typeface="+mn-ea"/>
                          <a:cs typeface="NettoPro" panose="020B05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(Hybatelé!$A$2:$A$3,Hybatelé!$A$6:$A$7,Hybatelé!$A$15,Hybatelé!$A$18,Hybatelé!$A$23,Hybatelé!$A$25,Hybatelé!$A$27,Hybatelé!$A$30:$A$31)</c15:sqref>
                        </c15:formulaRef>
                      </c:ext>
                    </c:extLst>
                    <c:strCache>
                      <c:ptCount val="11"/>
                      <c:pt idx="0">
                        <c:v>Michal Kurtyka - polský ministr životního prostředí </c:v>
                      </c:pt>
                      <c:pt idx="1">
                        <c:v>Richard Brabec - český ministr životního prostředí</c:v>
                      </c:pt>
                      <c:pt idx="2">
                        <c:v>Martin Půta - hejtman Libereckého kraje</c:v>
                      </c:pt>
                      <c:pt idx="3">
                        <c:v>Anna Zalewská - MEP za PiS</c:v>
                      </c:pt>
                      <c:pt idx="4">
                        <c:v>Cezary Przybylski - dolnoslezský maršálek</c:v>
                      </c:pt>
                      <c:pt idx="5">
                        <c:v>Małgorzata Tracz - poslankyně Sejmu za Zelené</c:v>
                      </c:pt>
                      <c:pt idx="6">
                        <c:v>Anna Cavazzini - MEP za německé Zelené</c:v>
                      </c:pt>
                      <c:pt idx="7">
                        <c:v>Jadwiga Wiśniewska - MEP za PiS</c:v>
                      </c:pt>
                      <c:pt idx="8">
                        <c:v>Daniel Gerber - poslanec saského Landtagu</c:v>
                      </c:pt>
                      <c:pt idx="9">
                        <c:v>Tomáš Zdechovský - MEP za KDU-ČSL</c:v>
                      </c:pt>
                      <c:pt idx="10">
                        <c:v>Jarosław Obremski - vojvoda Dolnoslezského vojvodství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(Hybatelé!$H$2:$H$3,Hybatelé!$H$6:$H$7,Hybatelé!$H$15,Hybatelé!$H$18,Hybatelé!$H$23,Hybatelé!$H$25,Hybatelé!$H$27,Hybatelé!$H$30:$H$31)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</c:v>
                      </c:pt>
                      <c:pt idx="1">
                        <c:v>3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1101-4F11-8725-CC190161CD61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Hybatelé!$I$1</c15:sqref>
                        </c15:formulaRef>
                      </c:ext>
                    </c:extLst>
                    <c:strCache>
                      <c:ptCount val="1"/>
                      <c:pt idx="0">
                        <c:v>Spain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(Hybatelé!$A$2:$A$3,Hybatelé!$A$6:$A$7,Hybatelé!$A$15,Hybatelé!$A$18,Hybatelé!$A$23,Hybatelé!$A$25,Hybatelé!$A$27,Hybatelé!$A$30:$A$31)</c15:sqref>
                        </c15:formulaRef>
                      </c:ext>
                    </c:extLst>
                    <c:strCache>
                      <c:ptCount val="11"/>
                      <c:pt idx="0">
                        <c:v>Michal Kurtyka - polský ministr životního prostředí </c:v>
                      </c:pt>
                      <c:pt idx="1">
                        <c:v>Richard Brabec - český ministr životního prostředí</c:v>
                      </c:pt>
                      <c:pt idx="2">
                        <c:v>Martin Půta - hejtman Libereckého kraje</c:v>
                      </c:pt>
                      <c:pt idx="3">
                        <c:v>Anna Zalewská - MEP za PiS</c:v>
                      </c:pt>
                      <c:pt idx="4">
                        <c:v>Cezary Przybylski - dolnoslezský maršálek</c:v>
                      </c:pt>
                      <c:pt idx="5">
                        <c:v>Małgorzata Tracz - poslankyně Sejmu za Zelené</c:v>
                      </c:pt>
                      <c:pt idx="6">
                        <c:v>Anna Cavazzini - MEP za německé Zelené</c:v>
                      </c:pt>
                      <c:pt idx="7">
                        <c:v>Jadwiga Wiśniewska - MEP za PiS</c:v>
                      </c:pt>
                      <c:pt idx="8">
                        <c:v>Daniel Gerber - poslanec saského Landtagu</c:v>
                      </c:pt>
                      <c:pt idx="9">
                        <c:v>Tomáš Zdechovský - MEP za KDU-ČSL</c:v>
                      </c:pt>
                      <c:pt idx="10">
                        <c:v>Jarosław Obremski - vojvoda Dolnoslezského vojvodství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(Hybatelé!$I$2:$I$3,Hybatelé!$I$6:$I$7,Hybatelé!$I$15,Hybatelé!$I$18,Hybatelé!$I$23,Hybatelé!$I$25,Hybatelé!$I$27,Hybatelé!$I$30:$I$31)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1101-4F11-8725-CC190161CD61}"/>
                  </c:ext>
                </c:extLst>
              </c15:ser>
            </c15:filteredBarSeries>
          </c:ext>
        </c:extLst>
      </c:barChart>
      <c:catAx>
        <c:axId val="595990639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B05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endParaRPr lang="cs-CZ"/>
          </a:p>
        </c:txPr>
        <c:crossAx val="670009823"/>
        <c:crosses val="autoZero"/>
        <c:auto val="1"/>
        <c:lblAlgn val="ctr"/>
        <c:lblOffset val="100"/>
        <c:noMultiLvlLbl val="0"/>
      </c:catAx>
      <c:valAx>
        <c:axId val="670009823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95990639"/>
        <c:crosses val="autoZero"/>
        <c:crossBetween val="between"/>
      </c:valAx>
      <c:spPr>
        <a:noFill/>
        <a:ln cap="rnd">
          <a:noFill/>
        </a:ln>
        <a:effectLst/>
      </c:spPr>
    </c:plotArea>
    <c:legend>
      <c:legendPos val="r"/>
      <c:layout>
        <c:manualLayout>
          <c:xMode val="edge"/>
          <c:yMode val="edge"/>
          <c:x val="0.74504287690031745"/>
          <c:y val="0.17828930359727499"/>
          <c:w val="0.15312895855414438"/>
          <c:h val="0.13898205981414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ettoPro" panose="020B0504020101010102" pitchFamily="34" charset="-18"/>
              <a:ea typeface="+mn-ea"/>
              <a:cs typeface="NettoPro" panose="020B0504020101010102" pitchFamily="34" charset="-18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NettoPro" panose="020B0504020101010102" pitchFamily="34" charset="-18"/>
          <a:cs typeface="NettoPro" panose="020B0504020101010102" pitchFamily="34" charset="-18"/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Impakty!$B$4</c:f>
              <c:strCache>
                <c:ptCount val="1"/>
                <c:pt idx="0">
                  <c:v>Poklesy půdy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EF-45D5-BBAE-1B3CF88B5A13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EF-45D5-BBAE-1B3CF88B5A13}"/>
              </c:ext>
            </c:extLst>
          </c:dPt>
          <c:val>
            <c:numRef>
              <c:f>Impakty!$C$4:$D$4</c:f>
              <c:numCache>
                <c:formatCode>General</c:formatCode>
                <c:ptCount val="2"/>
                <c:pt idx="0">
                  <c:v>217</c:v>
                </c:pt>
                <c:pt idx="1">
                  <c:v>943.90000000000009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EF-45D5-BBAE-1B3CF88B5A13}"/>
            </c:ext>
          </c:extLst>
        </c:ser>
        <c:ser>
          <c:idx val="1"/>
          <c:order val="1"/>
          <c:tx>
            <c:strRef>
              <c:f>Impakty!$B$5</c:f>
              <c:strCache>
                <c:ptCount val="1"/>
                <c:pt idx="0">
                  <c:v>Důl dává práci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6EF-45D5-BBAE-1B3CF88B5A13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6EF-45D5-BBAE-1B3CF88B5A13}"/>
              </c:ext>
            </c:extLst>
          </c:dPt>
          <c:val>
            <c:numRef>
              <c:f>Impakty!$C$5:$D$5</c:f>
              <c:numCache>
                <c:formatCode>General</c:formatCode>
                <c:ptCount val="2"/>
                <c:pt idx="0">
                  <c:v>257</c:v>
                </c:pt>
                <c:pt idx="1">
                  <c:v>903.90000000000009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6EF-45D5-BBAE-1B3CF88B5A13}"/>
            </c:ext>
          </c:extLst>
        </c:ser>
        <c:ser>
          <c:idx val="2"/>
          <c:order val="2"/>
          <c:tx>
            <c:strRef>
              <c:f>Impakty!$B$6</c:f>
              <c:strCache>
                <c:ptCount val="1"/>
                <c:pt idx="0">
                  <c:v>Prach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6EF-45D5-BBAE-1B3CF88B5A13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6EF-45D5-BBAE-1B3CF88B5A13}"/>
              </c:ext>
            </c:extLst>
          </c:dPt>
          <c:val>
            <c:numRef>
              <c:f>Impakty!$C$6:$D$6</c:f>
              <c:numCache>
                <c:formatCode>General</c:formatCode>
                <c:ptCount val="2"/>
                <c:pt idx="0">
                  <c:v>261</c:v>
                </c:pt>
                <c:pt idx="1">
                  <c:v>899.90000000000009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6EF-45D5-BBAE-1B3CF88B5A13}"/>
            </c:ext>
          </c:extLst>
        </c:ser>
        <c:ser>
          <c:idx val="3"/>
          <c:order val="3"/>
          <c:tx>
            <c:strRef>
              <c:f>Impakty!$B$7</c:f>
              <c:strCache>
                <c:ptCount val="1"/>
                <c:pt idx="0">
                  <c:v>Hluk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6EF-45D5-BBAE-1B3CF88B5A13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6EF-45D5-BBAE-1B3CF88B5A13}"/>
              </c:ext>
            </c:extLst>
          </c:dPt>
          <c:val>
            <c:numRef>
              <c:f>Impakty!$C$7:$D$7</c:f>
              <c:numCache>
                <c:formatCode>General</c:formatCode>
                <c:ptCount val="2"/>
                <c:pt idx="0">
                  <c:v>323</c:v>
                </c:pt>
                <c:pt idx="1">
                  <c:v>837.90000000000009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6EF-45D5-BBAE-1B3CF88B5A13}"/>
            </c:ext>
          </c:extLst>
        </c:ser>
        <c:ser>
          <c:idx val="4"/>
          <c:order val="4"/>
          <c:tx>
            <c:strRef>
              <c:f>Impakty!$B$8</c:f>
              <c:strCache>
                <c:ptCount val="1"/>
                <c:pt idx="0">
                  <c:v>Důl je nezbytný pro výrobu elektřiny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6EF-45D5-BBAE-1B3CF88B5A13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6EF-45D5-BBAE-1B3CF88B5A13}"/>
              </c:ext>
            </c:extLst>
          </c:dPt>
          <c:val>
            <c:numRef>
              <c:f>Impakty!$C$8:$D$8</c:f>
              <c:numCache>
                <c:formatCode>General</c:formatCode>
                <c:ptCount val="2"/>
                <c:pt idx="0">
                  <c:v>388</c:v>
                </c:pt>
                <c:pt idx="1">
                  <c:v>772.90000000000009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6EF-45D5-BBAE-1B3CF88B5A13}"/>
            </c:ext>
          </c:extLst>
        </c:ser>
        <c:ser>
          <c:idx val="5"/>
          <c:order val="5"/>
          <c:tx>
            <c:strRef>
              <c:f>Impakty!$B$9</c:f>
              <c:strCache>
                <c:ptCount val="1"/>
                <c:pt idx="0">
                  <c:v>Klesá spodní voda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46EF-45D5-BBAE-1B3CF88B5A13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6EF-45D5-BBAE-1B3CF88B5A13}"/>
              </c:ext>
            </c:extLst>
          </c:dPt>
          <c:val>
            <c:numRef>
              <c:f>Impakty!$C$9:$D$9</c:f>
              <c:numCache>
                <c:formatCode>General</c:formatCode>
                <c:ptCount val="2"/>
                <c:pt idx="0">
                  <c:v>893</c:v>
                </c:pt>
                <c:pt idx="1">
                  <c:v>267.90000000000009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6EF-45D5-BBAE-1B3CF88B5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Impakty!$B$21</c:f>
              <c:strCache>
                <c:ptCount val="1"/>
                <c:pt idx="0">
                  <c:v>Poklesy půdy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8A-4879-B085-19159E4FCED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8A-4879-B085-19159E4FCEDF}"/>
              </c:ext>
            </c:extLst>
          </c:dPt>
          <c:val>
            <c:numRef>
              <c:f>Impakty!$C$21:$D$21</c:f>
              <c:numCache>
                <c:formatCode>General</c:formatCode>
                <c:ptCount val="2"/>
                <c:pt idx="0">
                  <c:v>257</c:v>
                </c:pt>
                <c:pt idx="1">
                  <c:v>3836.7000000000003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8A-4879-B085-19159E4FCEDF}"/>
            </c:ext>
          </c:extLst>
        </c:ser>
        <c:ser>
          <c:idx val="1"/>
          <c:order val="1"/>
          <c:tx>
            <c:strRef>
              <c:f>Impakty!$B$22</c:f>
              <c:strCache>
                <c:ptCount val="1"/>
                <c:pt idx="0">
                  <c:v>Hluk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E8A-4879-B085-19159E4FCED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E8A-4879-B085-19159E4FCEDF}"/>
              </c:ext>
            </c:extLst>
          </c:dPt>
          <c:val>
            <c:numRef>
              <c:f>Impakty!$C$22:$D$22</c:f>
              <c:numCache>
                <c:formatCode>General</c:formatCode>
                <c:ptCount val="2"/>
                <c:pt idx="0">
                  <c:v>516</c:v>
                </c:pt>
                <c:pt idx="1">
                  <c:v>3577.7000000000003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8A-4879-B085-19159E4FCEDF}"/>
            </c:ext>
          </c:extLst>
        </c:ser>
        <c:ser>
          <c:idx val="2"/>
          <c:order val="2"/>
          <c:tx>
            <c:strRef>
              <c:f>Impakty!$B$23</c:f>
              <c:strCache>
                <c:ptCount val="1"/>
                <c:pt idx="0">
                  <c:v>Prach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8A-4879-B085-19159E4FCED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8A-4879-B085-19159E4FCEDF}"/>
              </c:ext>
            </c:extLst>
          </c:dPt>
          <c:val>
            <c:numRef>
              <c:f>Impakty!$C$23:$D$23</c:f>
              <c:numCache>
                <c:formatCode>General</c:formatCode>
                <c:ptCount val="2"/>
                <c:pt idx="0">
                  <c:v>647</c:v>
                </c:pt>
                <c:pt idx="1">
                  <c:v>3446.7000000000003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8A-4879-B085-19159E4FCEDF}"/>
            </c:ext>
          </c:extLst>
        </c:ser>
        <c:ser>
          <c:idx val="3"/>
          <c:order val="3"/>
          <c:tx>
            <c:strRef>
              <c:f>Impakty!$B$24</c:f>
              <c:strCache>
                <c:ptCount val="1"/>
                <c:pt idx="0">
                  <c:v>Klesá spodní voda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E8A-4879-B085-19159E4FCED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E8A-4879-B085-19159E4FCEDF}"/>
              </c:ext>
            </c:extLst>
          </c:dPt>
          <c:val>
            <c:numRef>
              <c:f>Impakty!$C$24:$D$24</c:f>
              <c:numCache>
                <c:formatCode>General</c:formatCode>
                <c:ptCount val="2"/>
                <c:pt idx="0">
                  <c:v>3117</c:v>
                </c:pt>
                <c:pt idx="1">
                  <c:v>976.70000000000027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E8A-4879-B085-19159E4FCEDF}"/>
            </c:ext>
          </c:extLst>
        </c:ser>
        <c:ser>
          <c:idx val="4"/>
          <c:order val="4"/>
          <c:tx>
            <c:strRef>
              <c:f>Impakty!$B$25</c:f>
              <c:strCache>
                <c:ptCount val="1"/>
                <c:pt idx="0">
                  <c:v>Důl je nezbytný pro výrobu elektřiny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E8A-4879-B085-19159E4FCED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E8A-4879-B085-19159E4FCEDF}"/>
              </c:ext>
            </c:extLst>
          </c:dPt>
          <c:val>
            <c:numRef>
              <c:f>Impakty!$C$25:$D$25</c:f>
              <c:numCache>
                <c:formatCode>General</c:formatCode>
                <c:ptCount val="2"/>
                <c:pt idx="0">
                  <c:v>3135</c:v>
                </c:pt>
                <c:pt idx="1">
                  <c:v>958.70000000000027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E8A-4879-B085-19159E4FCEDF}"/>
            </c:ext>
          </c:extLst>
        </c:ser>
        <c:ser>
          <c:idx val="5"/>
          <c:order val="5"/>
          <c:tx>
            <c:strRef>
              <c:f>Impakty!$B$26</c:f>
              <c:strCache>
                <c:ptCount val="1"/>
                <c:pt idx="0">
                  <c:v>Důl dává práci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4E8A-4879-B085-19159E4FCEDF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E8A-4879-B085-19159E4FCEDF}"/>
              </c:ext>
            </c:extLst>
          </c:dPt>
          <c:val>
            <c:numRef>
              <c:f>Impakty!$C$26:$D$26</c:f>
              <c:numCache>
                <c:formatCode>General</c:formatCode>
                <c:ptCount val="2"/>
                <c:pt idx="0">
                  <c:v>3149</c:v>
                </c:pt>
                <c:pt idx="1">
                  <c:v>944.70000000000027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E8A-4879-B085-19159E4FC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Impakty!$B$34</c:f>
              <c:strCache>
                <c:ptCount val="1"/>
                <c:pt idx="0">
                  <c:v>Poklesy půdy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AD-4AF7-B657-8E3DE6B3DC08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AD-4AF7-B657-8E3DE6B3DC08}"/>
              </c:ext>
            </c:extLst>
          </c:dPt>
          <c:val>
            <c:numRef>
              <c:f>Impakty!$C$34:$D$34</c:f>
              <c:numCache>
                <c:formatCode>General</c:formatCode>
                <c:ptCount val="2"/>
                <c:pt idx="0">
                  <c:v>149</c:v>
                </c:pt>
                <c:pt idx="1">
                  <c:v>2388.6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AD-4AF7-B657-8E3DE6B3DC08}"/>
            </c:ext>
          </c:extLst>
        </c:ser>
        <c:ser>
          <c:idx val="1"/>
          <c:order val="1"/>
          <c:tx>
            <c:strRef>
              <c:f>Impakty!$B$35</c:f>
              <c:strCache>
                <c:ptCount val="1"/>
                <c:pt idx="0">
                  <c:v>Důl dává práci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AAD-4AF7-B657-8E3DE6B3DC08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AAD-4AF7-B657-8E3DE6B3DC08}"/>
              </c:ext>
            </c:extLst>
          </c:dPt>
          <c:val>
            <c:numRef>
              <c:f>Impakty!$C$35:$D$35</c:f>
              <c:numCache>
                <c:formatCode>General</c:formatCode>
                <c:ptCount val="2"/>
                <c:pt idx="0">
                  <c:v>158</c:v>
                </c:pt>
                <c:pt idx="1">
                  <c:v>2379.6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AD-4AF7-B657-8E3DE6B3DC08}"/>
            </c:ext>
          </c:extLst>
        </c:ser>
        <c:ser>
          <c:idx val="2"/>
          <c:order val="2"/>
          <c:tx>
            <c:strRef>
              <c:f>Impakty!$B$36</c:f>
              <c:strCache>
                <c:ptCount val="1"/>
                <c:pt idx="0">
                  <c:v>Důl je nezbytný pro výrobu elektřiny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AD-4AF7-B657-8E3DE6B3DC08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AD-4AF7-B657-8E3DE6B3DC08}"/>
              </c:ext>
            </c:extLst>
          </c:dPt>
          <c:val>
            <c:numRef>
              <c:f>Impakty!$C$36:$D$36</c:f>
              <c:numCache>
                <c:formatCode>General</c:formatCode>
                <c:ptCount val="2"/>
                <c:pt idx="0">
                  <c:v>227</c:v>
                </c:pt>
                <c:pt idx="1">
                  <c:v>2310.6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AD-4AF7-B657-8E3DE6B3DC08}"/>
            </c:ext>
          </c:extLst>
        </c:ser>
        <c:ser>
          <c:idx val="3"/>
          <c:order val="3"/>
          <c:tx>
            <c:strRef>
              <c:f>Impakty!$B$37</c:f>
              <c:strCache>
                <c:ptCount val="1"/>
                <c:pt idx="0">
                  <c:v>Prach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AAD-4AF7-B657-8E3DE6B3DC08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AAD-4AF7-B657-8E3DE6B3DC08}"/>
              </c:ext>
            </c:extLst>
          </c:dPt>
          <c:val>
            <c:numRef>
              <c:f>Impakty!$C$37:$D$37</c:f>
              <c:numCache>
                <c:formatCode>General</c:formatCode>
                <c:ptCount val="2"/>
                <c:pt idx="0">
                  <c:v>1126</c:v>
                </c:pt>
                <c:pt idx="1">
                  <c:v>1411.6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AAD-4AF7-B657-8E3DE6B3DC08}"/>
            </c:ext>
          </c:extLst>
        </c:ser>
        <c:ser>
          <c:idx val="4"/>
          <c:order val="4"/>
          <c:tx>
            <c:strRef>
              <c:f>Impakty!$B$38</c:f>
              <c:strCache>
                <c:ptCount val="1"/>
                <c:pt idx="0">
                  <c:v>Hluk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AD-4AF7-B657-8E3DE6B3DC08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AD-4AF7-B657-8E3DE6B3DC08}"/>
              </c:ext>
            </c:extLst>
          </c:dPt>
          <c:val>
            <c:numRef>
              <c:f>Impakty!$C$38:$D$38</c:f>
              <c:numCache>
                <c:formatCode>General</c:formatCode>
                <c:ptCount val="2"/>
                <c:pt idx="0">
                  <c:v>1355</c:v>
                </c:pt>
                <c:pt idx="1">
                  <c:v>1182.5999999999999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AAD-4AF7-B657-8E3DE6B3DC08}"/>
            </c:ext>
          </c:extLst>
        </c:ser>
        <c:ser>
          <c:idx val="5"/>
          <c:order val="5"/>
          <c:tx>
            <c:strRef>
              <c:f>Impakty!$B$39</c:f>
              <c:strCache>
                <c:ptCount val="1"/>
                <c:pt idx="0">
                  <c:v>Klesá spodní voda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6AAD-4AF7-B657-8E3DE6B3DC08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AAD-4AF7-B657-8E3DE6B3DC08}"/>
              </c:ext>
            </c:extLst>
          </c:dPt>
          <c:val>
            <c:numRef>
              <c:f>Impakty!$C$39:$D$39</c:f>
              <c:numCache>
                <c:formatCode>General</c:formatCode>
                <c:ptCount val="2"/>
                <c:pt idx="0">
                  <c:v>1952</c:v>
                </c:pt>
                <c:pt idx="1">
                  <c:v>585.59999999999991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AAD-4AF7-B657-8E3DE6B3D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0374666720456"/>
          <c:y val="9.3943392211108728E-2"/>
          <c:w val="0.78209942413914679"/>
          <c:h val="0.90291460746532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Hybatelé!$B$1</c:f>
              <c:strCache>
                <c:ptCount val="1"/>
                <c:pt idx="0">
                  <c:v>Polská média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ttoPro-Bold" panose="020B0804020101010102" pitchFamily="34" charset="-18"/>
                    <a:ea typeface="+mn-ea"/>
                    <a:cs typeface="NettoPro-Bold" panose="020B0804020101010102" pitchFamily="34" charset="-18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(Hybatelé!$A$11,Hybatelé!$A$14,Hybatelé!$A$19,Hybatelé!$A$21,Hybatelé!$A$24,Hybatelé!$A$32)</c:f>
              <c:strCache>
                <c:ptCount val="6"/>
                <c:pt idx="0">
                  <c:v>Jakub Gogolewski - polská ekologická organizace Rozvoj ano doly ne</c:v>
                </c:pt>
                <c:pt idx="1">
                  <c:v>Jaroslaw Grzesik - krajský tajemník Svazu hornictví a energetika NSZZ "Solidarność"</c:v>
                </c:pt>
                <c:pt idx="2">
                  <c:v>Bogumil Tyszkiewicz - předseda nezávislé odborové organizace dolu Turów</c:v>
                </c:pt>
                <c:pt idx="3">
                  <c:v>Petra Urbanová - právnička sdružení Frank Bold (aka Ekologický právní servis)</c:v>
                </c:pt>
                <c:pt idx="4">
                  <c:v>Nikol Krejčová - koordinátorka uhelné kampaně Greenpeace ČR</c:v>
                </c:pt>
                <c:pt idx="5">
                  <c:v>Lukáš Hrábek - mluvčí Greenpeace  ČR</c:v>
                </c:pt>
              </c:strCache>
              <c:extLst/>
            </c:strRef>
          </c:cat>
          <c:val>
            <c:numRef>
              <c:f>(Hybatelé!$B$11,Hybatelé!$B$14,Hybatelé!$B$19,Hybatelé!$B$21,Hybatelé!$B$24,Hybatelé!$B$32)</c:f>
              <c:numCache>
                <c:formatCode>General</c:formatCode>
                <c:ptCount val="6"/>
                <c:pt idx="0">
                  <c:v>145</c:v>
                </c:pt>
                <c:pt idx="1">
                  <c:v>108</c:v>
                </c:pt>
                <c:pt idx="2">
                  <c:v>47</c:v>
                </c:pt>
                <c:pt idx="3">
                  <c:v>36</c:v>
                </c:pt>
                <c:pt idx="4">
                  <c:v>25</c:v>
                </c:pt>
                <c:pt idx="5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C03-4C3A-9773-54AD39CE47B4}"/>
            </c:ext>
          </c:extLst>
        </c:ser>
        <c:ser>
          <c:idx val="1"/>
          <c:order val="1"/>
          <c:tx>
            <c:strRef>
              <c:f>Hybatelé!$C$1</c:f>
              <c:strCache>
                <c:ptCount val="1"/>
                <c:pt idx="0">
                  <c:v>Česká média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03-4C3A-9773-54AD39CE47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ttoPro-Bold" panose="020B0804020101010102" pitchFamily="34" charset="-18"/>
                    <a:ea typeface="+mn-ea"/>
                    <a:cs typeface="NettoPro-Bold" panose="020B0804020101010102" pitchFamily="34" charset="-18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(Hybatelé!$A$11,Hybatelé!$A$14,Hybatelé!$A$19,Hybatelé!$A$21,Hybatelé!$A$24,Hybatelé!$A$32)</c:f>
              <c:strCache>
                <c:ptCount val="6"/>
                <c:pt idx="0">
                  <c:v>Jakub Gogolewski - polská ekologická organizace Rozvoj ano doly ne</c:v>
                </c:pt>
                <c:pt idx="1">
                  <c:v>Jaroslaw Grzesik - krajský tajemník Svazu hornictví a energetika NSZZ "Solidarność"</c:v>
                </c:pt>
                <c:pt idx="2">
                  <c:v>Bogumil Tyszkiewicz - předseda nezávislé odborové organizace dolu Turów</c:v>
                </c:pt>
                <c:pt idx="3">
                  <c:v>Petra Urbanová - právnička sdružení Frank Bold (aka Ekologický právní servis)</c:v>
                </c:pt>
                <c:pt idx="4">
                  <c:v>Nikol Krejčová - koordinátorka uhelné kampaně Greenpeace ČR</c:v>
                </c:pt>
                <c:pt idx="5">
                  <c:v>Lukáš Hrábek - mluvčí Greenpeace  ČR</c:v>
                </c:pt>
              </c:strCache>
              <c:extLst/>
            </c:strRef>
          </c:cat>
          <c:val>
            <c:numRef>
              <c:f>(Hybatelé!$C$11,Hybatelé!$C$14,Hybatelé!$C$19,Hybatelé!$C$21,Hybatelé!$C$24,Hybatelé!$C$32)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0</c:v>
                </c:pt>
                <c:pt idx="3">
                  <c:v>108</c:v>
                </c:pt>
                <c:pt idx="4">
                  <c:v>278</c:v>
                </c:pt>
                <c:pt idx="5">
                  <c:v>55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4C03-4C3A-9773-54AD39CE47B4}"/>
            </c:ext>
          </c:extLst>
        </c:ser>
        <c:ser>
          <c:idx val="2"/>
          <c:order val="2"/>
          <c:tx>
            <c:strRef>
              <c:f>Hybatelé!$D$1</c:f>
              <c:strCache>
                <c:ptCount val="1"/>
                <c:pt idx="0">
                  <c:v>Německá média</c:v>
                </c:pt>
              </c:strCache>
            </c:strRef>
          </c:tx>
          <c:spPr>
            <a:solidFill>
              <a:srgbClr val="FFC000"/>
            </a:solidFill>
            <a:ln w="38100">
              <a:solidFill>
                <a:srgbClr val="FFC000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03-4C3A-9773-54AD39CE47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3-4C3A-9773-54AD39CE47B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03-4C3A-9773-54AD39CE47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cs-CZ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ttoPro-Bold" panose="020B0804020101010102" pitchFamily="34" charset="-18"/>
                    <a:ea typeface="+mn-ea"/>
                    <a:cs typeface="NettoPro-Bold" panose="020B0804020101010102" pitchFamily="34" charset="-18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(Hybatelé!$A$11,Hybatelé!$A$14,Hybatelé!$A$19,Hybatelé!$A$21,Hybatelé!$A$24,Hybatelé!$A$32)</c:f>
              <c:strCache>
                <c:ptCount val="6"/>
                <c:pt idx="0">
                  <c:v>Jakub Gogolewski - polská ekologická organizace Rozvoj ano doly ne</c:v>
                </c:pt>
                <c:pt idx="1">
                  <c:v>Jaroslaw Grzesik - krajský tajemník Svazu hornictví a energetika NSZZ "Solidarność"</c:v>
                </c:pt>
                <c:pt idx="2">
                  <c:v>Bogumil Tyszkiewicz - předseda nezávislé odborové organizace dolu Turów</c:v>
                </c:pt>
                <c:pt idx="3">
                  <c:v>Petra Urbanová - právnička sdružení Frank Bold (aka Ekologický právní servis)</c:v>
                </c:pt>
                <c:pt idx="4">
                  <c:v>Nikol Krejčová - koordinátorka uhelné kampaně Greenpeace ČR</c:v>
                </c:pt>
                <c:pt idx="5">
                  <c:v>Lukáš Hrábek - mluvčí Greenpeace  ČR</c:v>
                </c:pt>
              </c:strCache>
              <c:extLst/>
            </c:strRef>
          </c:cat>
          <c:val>
            <c:numRef>
              <c:f>(Hybatelé!$D$11,Hybatelé!$D$14,Hybatelé!$D$19,Hybatelé!$D$21,Hybatelé!$D$24,Hybatelé!$D$32)</c:f>
              <c:numCache>
                <c:formatCode>General</c:formatCode>
                <c:ptCount val="6"/>
                <c:pt idx="0">
                  <c:v>24</c:v>
                </c:pt>
                <c:pt idx="1">
                  <c:v>0</c:v>
                </c:pt>
                <c:pt idx="2">
                  <c:v>0</c:v>
                </c:pt>
                <c:pt idx="3">
                  <c:v>28</c:v>
                </c:pt>
                <c:pt idx="4">
                  <c:v>3</c:v>
                </c:pt>
                <c:pt idx="5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4C03-4C3A-9773-54AD39CE4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30"/>
        <c:axId val="595990639"/>
        <c:axId val="670009823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Hybatelé!$E$1</c15:sqref>
                        </c15:formulaRef>
                      </c:ext>
                    </c:extLst>
                    <c:strCache>
                      <c:ptCount val="1"/>
                      <c:pt idx="0">
                        <c:v>Austria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-Bold" panose="020B0804020101010102" pitchFamily="34" charset="-18"/>
                          <a:ea typeface="+mn-ea"/>
                          <a:cs typeface="NettoPro-Bold" panose="020B08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(Hybatelé!$A$11,Hybatelé!$A$14,Hybatelé!$A$19,Hybatelé!$A$21,Hybatelé!$A$24,Hybatelé!$A$32)</c15:sqref>
                        </c15:formulaRef>
                      </c:ext>
                    </c:extLst>
                    <c:strCache>
                      <c:ptCount val="6"/>
                      <c:pt idx="0">
                        <c:v>Jakub Gogolewski - polská ekologická organizace Rozvoj ano doly ne</c:v>
                      </c:pt>
                      <c:pt idx="1">
                        <c:v>Jaroslaw Grzesik - krajský tajemník Svazu hornictví a energetika NSZZ "Solidarność"</c:v>
                      </c:pt>
                      <c:pt idx="2">
                        <c:v>Bogumil Tyszkiewicz - předseda nezávislé odborové organizace dolu Turów</c:v>
                      </c:pt>
                      <c:pt idx="3">
                        <c:v>Petra Urbanová - právnička sdružení Frank Bold (aka Ekologický právní servis)</c:v>
                      </c:pt>
                      <c:pt idx="4">
                        <c:v>Nikol Krejčová - koordinátorka uhelné kampaně Greenpeace ČR</c:v>
                      </c:pt>
                      <c:pt idx="5">
                        <c:v>Lukáš Hrábek - mluvčí Greenpeace  ČR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(Hybatelé!$E$11,Hybatelé!$E$14,Hybatelé!$E$19,Hybatelé!$E$21,Hybatelé!$E$24,Hybatelé!$E$32)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4C03-4C3A-9773-54AD39CE47B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Hybatelé!$F$1</c15:sqref>
                        </c15:formulaRef>
                      </c:ext>
                    </c:extLst>
                    <c:strCache>
                      <c:ptCount val="1"/>
                      <c:pt idx="0">
                        <c:v>United Kingdom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 w="38100" cap="rnd">
                    <a:solidFill>
                      <a:srgbClr val="00B050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" panose="020B0504020101010102" pitchFamily="34" charset="-18"/>
                          <a:ea typeface="+mn-ea"/>
                          <a:cs typeface="NettoPro" panose="020B05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(Hybatelé!$A$11,Hybatelé!$A$14,Hybatelé!$A$19,Hybatelé!$A$21,Hybatelé!$A$24,Hybatelé!$A$32)</c15:sqref>
                        </c15:formulaRef>
                      </c:ext>
                    </c:extLst>
                    <c:strCache>
                      <c:ptCount val="6"/>
                      <c:pt idx="0">
                        <c:v>Jakub Gogolewski - polská ekologická organizace Rozvoj ano doly ne</c:v>
                      </c:pt>
                      <c:pt idx="1">
                        <c:v>Jaroslaw Grzesik - krajský tajemník Svazu hornictví a energetika NSZZ "Solidarność"</c:v>
                      </c:pt>
                      <c:pt idx="2">
                        <c:v>Bogumil Tyszkiewicz - předseda nezávislé odborové organizace dolu Turów</c:v>
                      </c:pt>
                      <c:pt idx="3">
                        <c:v>Petra Urbanová - právnička sdružení Frank Bold (aka Ekologický právní servis)</c:v>
                      </c:pt>
                      <c:pt idx="4">
                        <c:v>Nikol Krejčová - koordinátorka uhelné kampaně Greenpeace ČR</c:v>
                      </c:pt>
                      <c:pt idx="5">
                        <c:v>Lukáš Hrábek - mluvčí Greenpeace  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(Hybatelé!$F$11,Hybatelé!$F$14,Hybatelé!$F$19,Hybatelé!$F$21,Hybatelé!$F$24,Hybatelé!$F$32)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6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C03-4C3A-9773-54AD39CE47B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Hybatelé!$G$1</c15:sqref>
                        </c15:formulaRef>
                      </c:ext>
                    </c:extLst>
                    <c:strCache>
                      <c:ptCount val="1"/>
                      <c:pt idx="0">
                        <c:v>Italy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(Hybatelé!$A$11,Hybatelé!$A$14,Hybatelé!$A$19,Hybatelé!$A$21,Hybatelé!$A$24,Hybatelé!$A$32)</c15:sqref>
                        </c15:formulaRef>
                      </c:ext>
                    </c:extLst>
                    <c:strCache>
                      <c:ptCount val="6"/>
                      <c:pt idx="0">
                        <c:v>Jakub Gogolewski - polská ekologická organizace Rozvoj ano doly ne</c:v>
                      </c:pt>
                      <c:pt idx="1">
                        <c:v>Jaroslaw Grzesik - krajský tajemník Svazu hornictví a energetika NSZZ "Solidarność"</c:v>
                      </c:pt>
                      <c:pt idx="2">
                        <c:v>Bogumil Tyszkiewicz - předseda nezávislé odborové organizace dolu Turów</c:v>
                      </c:pt>
                      <c:pt idx="3">
                        <c:v>Petra Urbanová - právnička sdružení Frank Bold (aka Ekologický právní servis)</c:v>
                      </c:pt>
                      <c:pt idx="4">
                        <c:v>Nikol Krejčová - koordinátorka uhelné kampaně Greenpeace ČR</c:v>
                      </c:pt>
                      <c:pt idx="5">
                        <c:v>Lukáš Hrábek - mluvčí Greenpeace  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(Hybatelé!$G$11,Hybatelé!$G$14,Hybatelé!$G$19,Hybatelé!$G$21,Hybatelé!$G$24,Hybatelé!$G$32)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C03-4C3A-9773-54AD39CE47B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Hybatelé!$H$1</c15:sqref>
                        </c15:formulaRef>
                      </c:ext>
                    </c:extLst>
                    <c:strCache>
                      <c:ptCount val="1"/>
                      <c:pt idx="0">
                        <c:v>Slovakia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38100">
                    <a:solidFill>
                      <a:srgbClr val="FF0000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" panose="020B0504020101010102" pitchFamily="34" charset="-18"/>
                          <a:ea typeface="+mn-ea"/>
                          <a:cs typeface="NettoPro" panose="020B05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(Hybatelé!$A$11,Hybatelé!$A$14,Hybatelé!$A$19,Hybatelé!$A$21,Hybatelé!$A$24,Hybatelé!$A$32)</c15:sqref>
                        </c15:formulaRef>
                      </c:ext>
                    </c:extLst>
                    <c:strCache>
                      <c:ptCount val="6"/>
                      <c:pt idx="0">
                        <c:v>Jakub Gogolewski - polská ekologická organizace Rozvoj ano doly ne</c:v>
                      </c:pt>
                      <c:pt idx="1">
                        <c:v>Jaroslaw Grzesik - krajský tajemník Svazu hornictví a energetika NSZZ "Solidarność"</c:v>
                      </c:pt>
                      <c:pt idx="2">
                        <c:v>Bogumil Tyszkiewicz - předseda nezávislé odborové organizace dolu Turów</c:v>
                      </c:pt>
                      <c:pt idx="3">
                        <c:v>Petra Urbanová - právnička sdružení Frank Bold (aka Ekologický právní servis)</c:v>
                      </c:pt>
                      <c:pt idx="4">
                        <c:v>Nikol Krejčová - koordinátorka uhelné kampaně Greenpeace ČR</c:v>
                      </c:pt>
                      <c:pt idx="5">
                        <c:v>Lukáš Hrábek - mluvčí Greenpeace  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(Hybatelé!$H$11,Hybatelé!$H$14,Hybatelé!$H$19,Hybatelé!$H$21,Hybatelé!$H$24,Hybatelé!$H$32)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2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C03-4C3A-9773-54AD39CE47B4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Hybatelé!$I$1</c15:sqref>
                        </c15:formulaRef>
                      </c:ext>
                    </c:extLst>
                    <c:strCache>
                      <c:ptCount val="1"/>
                      <c:pt idx="0">
                        <c:v>Spain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(Hybatelé!$A$11,Hybatelé!$A$14,Hybatelé!$A$19,Hybatelé!$A$21,Hybatelé!$A$24,Hybatelé!$A$32)</c15:sqref>
                        </c15:formulaRef>
                      </c:ext>
                    </c:extLst>
                    <c:strCache>
                      <c:ptCount val="6"/>
                      <c:pt idx="0">
                        <c:v>Jakub Gogolewski - polská ekologická organizace Rozvoj ano doly ne</c:v>
                      </c:pt>
                      <c:pt idx="1">
                        <c:v>Jaroslaw Grzesik - krajský tajemník Svazu hornictví a energetika NSZZ "Solidarność"</c:v>
                      </c:pt>
                      <c:pt idx="2">
                        <c:v>Bogumil Tyszkiewicz - předseda nezávislé odborové organizace dolu Turów</c:v>
                      </c:pt>
                      <c:pt idx="3">
                        <c:v>Petra Urbanová - právnička sdružení Frank Bold (aka Ekologický právní servis)</c:v>
                      </c:pt>
                      <c:pt idx="4">
                        <c:v>Nikol Krejčová - koordinátorka uhelné kampaně Greenpeace ČR</c:v>
                      </c:pt>
                      <c:pt idx="5">
                        <c:v>Lukáš Hrábek - mluvčí Greenpeace  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(Hybatelé!$I$11,Hybatelé!$I$14,Hybatelé!$I$19,Hybatelé!$I$21,Hybatelé!$I$24,Hybatelé!$I$32)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C03-4C3A-9773-54AD39CE47B4}"/>
                  </c:ext>
                </c:extLst>
              </c15:ser>
            </c15:filteredBarSeries>
          </c:ext>
        </c:extLst>
      </c:barChart>
      <c:catAx>
        <c:axId val="59599063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B05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endParaRPr lang="cs-CZ"/>
          </a:p>
        </c:txPr>
        <c:crossAx val="670009823"/>
        <c:crosses val="autoZero"/>
        <c:auto val="1"/>
        <c:lblAlgn val="ctr"/>
        <c:lblOffset val="100"/>
        <c:noMultiLvlLbl val="0"/>
      </c:catAx>
      <c:valAx>
        <c:axId val="670009823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9599063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67661184653629"/>
          <c:y val="0.27174298149440179"/>
          <c:w val="0.15463766873619803"/>
          <c:h val="0.170636898235821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ettoPro" panose="020B0504020101010102" pitchFamily="34" charset="-18"/>
              <a:ea typeface="+mn-ea"/>
              <a:cs typeface="NettoPro" panose="020B0504020101010102" pitchFamily="34" charset="-18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NettoPro" panose="020B0504020101010102" pitchFamily="34" charset="-18"/>
          <a:cs typeface="NettoPro" panose="020B0504020101010102" pitchFamily="34" charset="-18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r>
              <a:rPr lang="cs-CZ" sz="2120" dirty="0">
                <a:solidFill>
                  <a:schemeClr val="tx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Květen</a:t>
            </a:r>
            <a:r>
              <a:rPr lang="cs-CZ" sz="2120" baseline="0" dirty="0">
                <a:solidFill>
                  <a:schemeClr val="tx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 a červen 2021 po týdnech</a:t>
            </a:r>
            <a:endParaRPr lang="cs-CZ" sz="2120" dirty="0">
              <a:solidFill>
                <a:schemeClr val="tx1"/>
              </a:solidFill>
              <a:latin typeface="NettoPro-Bold" panose="020B0804020101010102" pitchFamily="34" charset="-18"/>
              <a:cs typeface="NettoPro-Bold" panose="020B0804020101010102" pitchFamily="34" charset="-18"/>
            </a:endParaRPr>
          </a:p>
        </c:rich>
      </c:tx>
      <c:layout>
        <c:manualLayout>
          <c:xMode val="edge"/>
          <c:yMode val="edge"/>
          <c:x val="0.12563553551212336"/>
          <c:y val="9.05857833102470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ettoPro" panose="020B0504020101010102" pitchFamily="34" charset="-18"/>
              <a:ea typeface="+mn-ea"/>
              <a:cs typeface="NettoPro" panose="020B0504020101010102" pitchFamily="34" charset="-18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Vývoj!$B$28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Vývoj!$A$29:$A$38</c:f>
              <c:strCache>
                <c:ptCount val="10"/>
                <c:pt idx="0">
                  <c:v>18.týden</c:v>
                </c:pt>
                <c:pt idx="1">
                  <c:v>19.týden</c:v>
                </c:pt>
                <c:pt idx="2">
                  <c:v>20.týden</c:v>
                </c:pt>
                <c:pt idx="3">
                  <c:v>21.týden</c:v>
                </c:pt>
                <c:pt idx="4">
                  <c:v>22.týden</c:v>
                </c:pt>
                <c:pt idx="5">
                  <c:v>23.týden</c:v>
                </c:pt>
                <c:pt idx="6">
                  <c:v>24.týden</c:v>
                </c:pt>
                <c:pt idx="7">
                  <c:v>25.týden</c:v>
                </c:pt>
                <c:pt idx="8">
                  <c:v>26.týden</c:v>
                </c:pt>
                <c:pt idx="9">
                  <c:v>27.týden</c:v>
                </c:pt>
              </c:strCache>
            </c:strRef>
          </c:cat>
          <c:val>
            <c:numRef>
              <c:f>Vývoj!$B$29:$B$38</c:f>
              <c:numCache>
                <c:formatCode>General</c:formatCode>
                <c:ptCount val="10"/>
                <c:pt idx="0">
                  <c:v>9</c:v>
                </c:pt>
                <c:pt idx="1">
                  <c:v>26</c:v>
                </c:pt>
                <c:pt idx="2">
                  <c:v>24</c:v>
                </c:pt>
                <c:pt idx="3">
                  <c:v>432</c:v>
                </c:pt>
                <c:pt idx="4">
                  <c:v>696</c:v>
                </c:pt>
                <c:pt idx="5">
                  <c:v>149</c:v>
                </c:pt>
                <c:pt idx="6">
                  <c:v>343</c:v>
                </c:pt>
                <c:pt idx="7">
                  <c:v>403</c:v>
                </c:pt>
                <c:pt idx="8">
                  <c:v>226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DC-4947-BFF7-3B46397CBCF6}"/>
            </c:ext>
          </c:extLst>
        </c:ser>
        <c:ser>
          <c:idx val="1"/>
          <c:order val="1"/>
          <c:tx>
            <c:strRef>
              <c:f>Vývoj!$C$28</c:f>
              <c:strCache>
                <c:ptCount val="1"/>
                <c:pt idx="0">
                  <c:v>Polsko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Vývoj!$A$29:$A$38</c:f>
              <c:strCache>
                <c:ptCount val="10"/>
                <c:pt idx="0">
                  <c:v>18.týden</c:v>
                </c:pt>
                <c:pt idx="1">
                  <c:v>19.týden</c:v>
                </c:pt>
                <c:pt idx="2">
                  <c:v>20.týden</c:v>
                </c:pt>
                <c:pt idx="3">
                  <c:v>21.týden</c:v>
                </c:pt>
                <c:pt idx="4">
                  <c:v>22.týden</c:v>
                </c:pt>
                <c:pt idx="5">
                  <c:v>23.týden</c:v>
                </c:pt>
                <c:pt idx="6">
                  <c:v>24.týden</c:v>
                </c:pt>
                <c:pt idx="7">
                  <c:v>25.týden</c:v>
                </c:pt>
                <c:pt idx="8">
                  <c:v>26.týden</c:v>
                </c:pt>
                <c:pt idx="9">
                  <c:v>27.týden</c:v>
                </c:pt>
              </c:strCache>
            </c:strRef>
          </c:cat>
          <c:val>
            <c:numRef>
              <c:f>Vývoj!$C$29:$C$38</c:f>
              <c:numCache>
                <c:formatCode>General</c:formatCode>
                <c:ptCount val="10"/>
                <c:pt idx="0">
                  <c:v>13</c:v>
                </c:pt>
                <c:pt idx="1">
                  <c:v>25</c:v>
                </c:pt>
                <c:pt idx="2">
                  <c:v>26</c:v>
                </c:pt>
                <c:pt idx="3">
                  <c:v>2473</c:v>
                </c:pt>
                <c:pt idx="4">
                  <c:v>3343</c:v>
                </c:pt>
                <c:pt idx="5">
                  <c:v>220</c:v>
                </c:pt>
                <c:pt idx="6">
                  <c:v>1921</c:v>
                </c:pt>
                <c:pt idx="7">
                  <c:v>1534</c:v>
                </c:pt>
                <c:pt idx="8">
                  <c:v>504</c:v>
                </c:pt>
                <c:pt idx="9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DC-4947-BFF7-3B46397CBCF6}"/>
            </c:ext>
          </c:extLst>
        </c:ser>
        <c:ser>
          <c:idx val="2"/>
          <c:order val="2"/>
          <c:tx>
            <c:strRef>
              <c:f>Vývoj!$D$28</c:f>
              <c:strCache>
                <c:ptCount val="1"/>
                <c:pt idx="0">
                  <c:v>Německo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Vývoj!$A$29:$A$38</c:f>
              <c:strCache>
                <c:ptCount val="10"/>
                <c:pt idx="0">
                  <c:v>18.týden</c:v>
                </c:pt>
                <c:pt idx="1">
                  <c:v>19.týden</c:v>
                </c:pt>
                <c:pt idx="2">
                  <c:v>20.týden</c:v>
                </c:pt>
                <c:pt idx="3">
                  <c:v>21.týden</c:v>
                </c:pt>
                <c:pt idx="4">
                  <c:v>22.týden</c:v>
                </c:pt>
                <c:pt idx="5">
                  <c:v>23.týden</c:v>
                </c:pt>
                <c:pt idx="6">
                  <c:v>24.týden</c:v>
                </c:pt>
                <c:pt idx="7">
                  <c:v>25.týden</c:v>
                </c:pt>
                <c:pt idx="8">
                  <c:v>26.týden</c:v>
                </c:pt>
                <c:pt idx="9">
                  <c:v>27.týden</c:v>
                </c:pt>
              </c:strCache>
            </c:strRef>
          </c:cat>
          <c:val>
            <c:numRef>
              <c:f>Vývoj!$D$29:$D$38</c:f>
              <c:numCache>
                <c:formatCode>General</c:formatCode>
                <c:ptCount val="10"/>
                <c:pt idx="0">
                  <c:v>143</c:v>
                </c:pt>
                <c:pt idx="1">
                  <c:v>20</c:v>
                </c:pt>
                <c:pt idx="2">
                  <c:v>32</c:v>
                </c:pt>
                <c:pt idx="3">
                  <c:v>864</c:v>
                </c:pt>
                <c:pt idx="4">
                  <c:v>186</c:v>
                </c:pt>
                <c:pt idx="5">
                  <c:v>59</c:v>
                </c:pt>
                <c:pt idx="6">
                  <c:v>599</c:v>
                </c:pt>
                <c:pt idx="7">
                  <c:v>19</c:v>
                </c:pt>
                <c:pt idx="8">
                  <c:v>9</c:v>
                </c:pt>
                <c:pt idx="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DC-4947-BFF7-3B46397CB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3653096"/>
        <c:axId val="703651784"/>
      </c:lineChart>
      <c:catAx>
        <c:axId val="703653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endParaRPr lang="cs-CZ"/>
          </a:p>
        </c:txPr>
        <c:crossAx val="703651784"/>
        <c:crosses val="autoZero"/>
        <c:auto val="1"/>
        <c:lblAlgn val="ctr"/>
        <c:lblOffset val="100"/>
        <c:noMultiLvlLbl val="0"/>
      </c:catAx>
      <c:valAx>
        <c:axId val="7036517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endParaRPr lang="cs-CZ"/>
          </a:p>
        </c:txPr>
        <c:crossAx val="703653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Podíly!$A$2</c:f>
          <c:strCache>
            <c:ptCount val="1"/>
            <c:pt idx="0">
              <c:v>Polsko</c:v>
            </c:pt>
          </c:strCache>
        </c:strRef>
      </c:tx>
      <c:layout>
        <c:manualLayout>
          <c:xMode val="edge"/>
          <c:yMode val="edge"/>
          <c:x val="0.40036767719756022"/>
          <c:y val="0.40616437588376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7302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5-4F8A-945F-275485468F2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27000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35-4F8A-945F-275485468F24}"/>
              </c:ext>
            </c:extLst>
          </c:dPt>
          <c:cat>
            <c:strRef>
              <c:f>Podíly!$A$5:$A$6</c:f>
              <c:strCache>
                <c:ptCount val="2"/>
                <c:pt idx="0">
                  <c:v>Remainder</c:v>
                </c:pt>
                <c:pt idx="1">
                  <c:v>Percentage</c:v>
                </c:pt>
              </c:strCache>
            </c:strRef>
          </c:cat>
          <c:val>
            <c:numRef>
              <c:f>Podíly!$B$5:$B$6</c:f>
              <c:numCache>
                <c:formatCode>0%</c:formatCode>
                <c:ptCount val="2"/>
                <c:pt idx="0">
                  <c:v>0.43999999999999995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5-4F8A-945F-275485468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2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Podíly!$A$17</c:f>
          <c:strCache>
            <c:ptCount val="1"/>
            <c:pt idx="0">
              <c:v>Česko</c:v>
            </c:pt>
          </c:strCache>
        </c:strRef>
      </c:tx>
      <c:layout>
        <c:manualLayout>
          <c:xMode val="edge"/>
          <c:yMode val="edge"/>
          <c:x val="0.40091609646009846"/>
          <c:y val="0.42685448470857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7302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AE-4D77-B8D5-EE93F7421DFB}"/>
              </c:ext>
            </c:extLst>
          </c:dPt>
          <c:dPt>
            <c:idx val="1"/>
            <c:bubble3D val="0"/>
            <c:explosion val="1"/>
            <c:spPr>
              <a:solidFill>
                <a:srgbClr val="00B050"/>
              </a:solidFill>
              <a:ln w="1270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AE-4D77-B8D5-EE93F7421DFB}"/>
              </c:ext>
            </c:extLst>
          </c:dPt>
          <c:cat>
            <c:strRef>
              <c:f>Podíly!$A$20:$A$21</c:f>
              <c:strCache>
                <c:ptCount val="2"/>
                <c:pt idx="0">
                  <c:v>Remainder</c:v>
                </c:pt>
                <c:pt idx="1">
                  <c:v>Percentage</c:v>
                </c:pt>
              </c:strCache>
            </c:strRef>
          </c:cat>
          <c:val>
            <c:numRef>
              <c:f>Podíly!$B$20:$B$21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AE-4D77-B8D5-EE93F7421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5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Podíly!$A$24</c:f>
          <c:strCache>
            <c:ptCount val="1"/>
            <c:pt idx="0">
              <c:v>Německo</c:v>
            </c:pt>
          </c:strCache>
        </c:strRef>
      </c:tx>
      <c:layout>
        <c:manualLayout>
          <c:xMode val="edge"/>
          <c:yMode val="edge"/>
          <c:x val="0.35550024458759322"/>
          <c:y val="0.38133209828519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4565940603398481"/>
          <c:y val="0.15717488789237666"/>
          <c:w val="0.50868118793203043"/>
          <c:h val="0.78452914798206275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7302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CF-4056-814B-651E34DC2F42}"/>
              </c:ext>
            </c:extLst>
          </c:dPt>
          <c:dPt>
            <c:idx val="1"/>
            <c:bubble3D val="0"/>
            <c:explosion val="1"/>
            <c:spPr>
              <a:solidFill>
                <a:srgbClr val="00B050"/>
              </a:solidFill>
              <a:ln w="12700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CF-4056-814B-651E34DC2F42}"/>
              </c:ext>
            </c:extLst>
          </c:dPt>
          <c:cat>
            <c:strRef>
              <c:f>Podíly!$A$27:$A$28</c:f>
              <c:strCache>
                <c:ptCount val="2"/>
                <c:pt idx="0">
                  <c:v>Remainder</c:v>
                </c:pt>
                <c:pt idx="1">
                  <c:v>Percentage</c:v>
                </c:pt>
              </c:strCache>
            </c:strRef>
          </c:cat>
          <c:val>
            <c:numRef>
              <c:f>Podíly!$B$27:$B$28</c:f>
              <c:numCache>
                <c:formatCode>0%</c:formatCode>
                <c:ptCount val="2"/>
                <c:pt idx="0">
                  <c:v>0.82000000000000006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CF-4056-814B-651E34DC2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r>
              <a:rPr lang="en-GB" sz="2120" noProof="0" dirty="0">
                <a:latin typeface="NettoPro-Bold" panose="020B0804020101010102" pitchFamily="34" charset="-18"/>
                <a:cs typeface="NettoPro-Bold" panose="020B0804020101010102" pitchFamily="34" charset="-18"/>
              </a:rPr>
              <a:t>Stakeholders</a:t>
            </a:r>
          </a:p>
        </c:rich>
      </c:tx>
      <c:layout>
        <c:manualLayout>
          <c:xMode val="edge"/>
          <c:yMode val="edge"/>
          <c:x val="8.7601952741646699E-2"/>
          <c:y val="0.11833051286183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ettoPro" panose="020B0504020101010102" pitchFamily="34" charset="-18"/>
              <a:ea typeface="+mn-ea"/>
              <a:cs typeface="NettoPro" panose="020B0504020101010102" pitchFamily="34" charset="-18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3073565633609213E-2"/>
          <c:y val="5.4339479223512906E-2"/>
          <c:w val="0.94546459980569275"/>
          <c:h val="0.70710396039603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Hybatelé!$B$1</c:f>
              <c:strCache>
                <c:ptCount val="1"/>
                <c:pt idx="0">
                  <c:v>Polská média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ttoPro" panose="020B0504020101010102" pitchFamily="34" charset="-18"/>
                    <a:ea typeface="+mn-ea"/>
                    <a:cs typeface="NettoPro" panose="020B0504020101010102" pitchFamily="34" charset="-18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(Hybatelé!$A$5,Hybatelé!$A$8:$A$10,Hybatelé!$A$12,Hybatelé!$A$17,Hybatelé!$A$22,Hybatelé!$A$29)</c:f>
              <c:strCache>
                <c:ptCount val="8"/>
                <c:pt idx="0">
                  <c:v>Wojciech Dąbrowski - předseda představenstva PGE</c:v>
                </c:pt>
                <c:pt idx="1">
                  <c:v>Wioletta Czemiel-Grzybowska - CEO PGE GiEK</c:v>
                </c:pt>
                <c:pt idx="2">
                  <c:v>Sandra Apanasionek - mluvčí PGE GiEK</c:v>
                </c:pt>
                <c:pt idx="3">
                  <c:v>Sławomir Wochna - ředitel dolu Turów</c:v>
                </c:pt>
                <c:pt idx="4">
                  <c:v>Wojciech Dobrolowicz - starosta Bogatyně</c:v>
                </c:pt>
                <c:pt idx="5">
                  <c:v>Milan Starec - Osadní výbor obce Uhelná</c:v>
                </c:pt>
                <c:pt idx="6">
                  <c:v>Thomas Zenker - starosta Žitavy</c:v>
                </c:pt>
                <c:pt idx="7">
                  <c:v>Dan Ramzer - starosta Frýdlantu</c:v>
                </c:pt>
              </c:strCache>
              <c:extLst/>
            </c:strRef>
          </c:cat>
          <c:val>
            <c:numRef>
              <c:f>(Hybatelé!$B$5,Hybatelé!$B$8:$B$10,Hybatelé!$B$12,Hybatelé!$B$17,Hybatelé!$B$22,Hybatelé!$B$29)</c:f>
              <c:numCache>
                <c:formatCode>General</c:formatCode>
                <c:ptCount val="8"/>
                <c:pt idx="0">
                  <c:v>579</c:v>
                </c:pt>
                <c:pt idx="1">
                  <c:v>289</c:v>
                </c:pt>
                <c:pt idx="2">
                  <c:v>227</c:v>
                </c:pt>
                <c:pt idx="3">
                  <c:v>213</c:v>
                </c:pt>
                <c:pt idx="4">
                  <c:v>129</c:v>
                </c:pt>
                <c:pt idx="5">
                  <c:v>69</c:v>
                </c:pt>
                <c:pt idx="6">
                  <c:v>36</c:v>
                </c:pt>
                <c:pt idx="7">
                  <c:v>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27D-456D-9EF5-A595472DEB49}"/>
            </c:ext>
          </c:extLst>
        </c:ser>
        <c:ser>
          <c:idx val="1"/>
          <c:order val="1"/>
          <c:tx>
            <c:strRef>
              <c:f>Hybatelé!$C$1</c:f>
              <c:strCache>
                <c:ptCount val="1"/>
                <c:pt idx="0">
                  <c:v>Česká média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ttoPro" panose="020B0504020101010102" pitchFamily="34" charset="-18"/>
                    <a:ea typeface="+mn-ea"/>
                    <a:cs typeface="NettoPro" panose="020B0504020101010102" pitchFamily="34" charset="-18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(Hybatelé!$A$5,Hybatelé!$A$8:$A$10,Hybatelé!$A$12,Hybatelé!$A$17,Hybatelé!$A$22,Hybatelé!$A$29)</c:f>
              <c:strCache>
                <c:ptCount val="8"/>
                <c:pt idx="0">
                  <c:v>Wojciech Dąbrowski - předseda představenstva PGE</c:v>
                </c:pt>
                <c:pt idx="1">
                  <c:v>Wioletta Czemiel-Grzybowska - CEO PGE GiEK</c:v>
                </c:pt>
                <c:pt idx="2">
                  <c:v>Sandra Apanasionek - mluvčí PGE GiEK</c:v>
                </c:pt>
                <c:pt idx="3">
                  <c:v>Sławomir Wochna - ředitel dolu Turów</c:v>
                </c:pt>
                <c:pt idx="4">
                  <c:v>Wojciech Dobrolowicz - starosta Bogatyně</c:v>
                </c:pt>
                <c:pt idx="5">
                  <c:v>Milan Starec - Osadní výbor obce Uhelná</c:v>
                </c:pt>
                <c:pt idx="6">
                  <c:v>Thomas Zenker - starosta Žitavy</c:v>
                </c:pt>
                <c:pt idx="7">
                  <c:v>Dan Ramzer - starosta Frýdlantu</c:v>
                </c:pt>
              </c:strCache>
              <c:extLst/>
            </c:strRef>
          </c:cat>
          <c:val>
            <c:numRef>
              <c:f>(Hybatelé!$C$5,Hybatelé!$C$8:$C$10,Hybatelé!$C$12,Hybatelé!$C$17,Hybatelé!$C$22,Hybatelé!$C$29)</c:f>
              <c:numCache>
                <c:formatCode>General</c:formatCode>
                <c:ptCount val="8"/>
                <c:pt idx="0">
                  <c:v>16</c:v>
                </c:pt>
                <c:pt idx="1">
                  <c:v>3</c:v>
                </c:pt>
                <c:pt idx="2">
                  <c:v>0</c:v>
                </c:pt>
                <c:pt idx="3">
                  <c:v>6</c:v>
                </c:pt>
                <c:pt idx="4">
                  <c:v>25</c:v>
                </c:pt>
                <c:pt idx="5">
                  <c:v>294</c:v>
                </c:pt>
                <c:pt idx="6">
                  <c:v>17</c:v>
                </c:pt>
                <c:pt idx="7">
                  <c:v>64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227D-456D-9EF5-A595472DEB49}"/>
            </c:ext>
          </c:extLst>
        </c:ser>
        <c:ser>
          <c:idx val="2"/>
          <c:order val="2"/>
          <c:tx>
            <c:strRef>
              <c:f>Hybatelé!$D$1</c:f>
              <c:strCache>
                <c:ptCount val="1"/>
                <c:pt idx="0">
                  <c:v>Německá média</c:v>
                </c:pt>
              </c:strCache>
            </c:strRef>
          </c:tx>
          <c:spPr>
            <a:solidFill>
              <a:srgbClr val="FFC000"/>
            </a:solidFill>
            <a:ln w="38100"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ttoPro" panose="020B0504020101010102" pitchFamily="34" charset="-18"/>
                    <a:ea typeface="+mn-ea"/>
                    <a:cs typeface="NettoPro" panose="020B0504020101010102" pitchFamily="34" charset="-18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(Hybatelé!$A$5,Hybatelé!$A$8:$A$10,Hybatelé!$A$12,Hybatelé!$A$17,Hybatelé!$A$22,Hybatelé!$A$29)</c:f>
              <c:strCache>
                <c:ptCount val="8"/>
                <c:pt idx="0">
                  <c:v>Wojciech Dąbrowski - předseda představenstva PGE</c:v>
                </c:pt>
                <c:pt idx="1">
                  <c:v>Wioletta Czemiel-Grzybowska - CEO PGE GiEK</c:v>
                </c:pt>
                <c:pt idx="2">
                  <c:v>Sandra Apanasionek - mluvčí PGE GiEK</c:v>
                </c:pt>
                <c:pt idx="3">
                  <c:v>Sławomir Wochna - ředitel dolu Turów</c:v>
                </c:pt>
                <c:pt idx="4">
                  <c:v>Wojciech Dobrolowicz - starosta Bogatyně</c:v>
                </c:pt>
                <c:pt idx="5">
                  <c:v>Milan Starec - Osadní výbor obce Uhelná</c:v>
                </c:pt>
                <c:pt idx="6">
                  <c:v>Thomas Zenker - starosta Žitavy</c:v>
                </c:pt>
                <c:pt idx="7">
                  <c:v>Dan Ramzer - starosta Frýdlantu</c:v>
                </c:pt>
              </c:strCache>
              <c:extLst/>
            </c:strRef>
          </c:cat>
          <c:val>
            <c:numRef>
              <c:f>(Hybatelé!$D$5,Hybatelé!$D$8:$D$10,Hybatelé!$D$12,Hybatelé!$D$17,Hybatelé!$D$22,Hybatelé!$D$29)</c:f>
              <c:numCache>
                <c:formatCode>General</c:formatCode>
                <c:ptCount val="8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12</c:v>
                </c:pt>
                <c:pt idx="5">
                  <c:v>8</c:v>
                </c:pt>
                <c:pt idx="6">
                  <c:v>129</c:v>
                </c:pt>
                <c:pt idx="7">
                  <c:v>1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227D-456D-9EF5-A595472DEB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3"/>
        <c:axId val="595990639"/>
        <c:axId val="670009823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Hybatelé!$E$1</c15:sqref>
                        </c15:formulaRef>
                      </c:ext>
                    </c:extLst>
                    <c:strCache>
                      <c:ptCount val="1"/>
                      <c:pt idx="0">
                        <c:v>Austria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" panose="020B0504020101010102" pitchFamily="34" charset="-18"/>
                          <a:ea typeface="+mn-ea"/>
                          <a:cs typeface="NettoPro" panose="020B05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(Hybatelé!$A$5,Hybatelé!$A$8:$A$10,Hybatelé!$A$12,Hybatelé!$A$17,Hybatelé!$A$22,Hybatelé!$A$29)</c15:sqref>
                        </c15:formulaRef>
                      </c:ext>
                    </c:extLst>
                    <c:strCache>
                      <c:ptCount val="8"/>
                      <c:pt idx="0">
                        <c:v>Wojciech Dąbrowski - předseda představenstva PGE</c:v>
                      </c:pt>
                      <c:pt idx="1">
                        <c:v>Wioletta Czemiel-Grzybowska - CEO PGE GiEK</c:v>
                      </c:pt>
                      <c:pt idx="2">
                        <c:v>Sandra Apanasionek - mluvčí PGE GiEK</c:v>
                      </c:pt>
                      <c:pt idx="3">
                        <c:v>Sławomir Wochna - ředitel dolu Turów</c:v>
                      </c:pt>
                      <c:pt idx="4">
                        <c:v>Wojciech Dobrolowicz - starosta Bogatyně</c:v>
                      </c:pt>
                      <c:pt idx="5">
                        <c:v>Milan Starec - Osadní výbor obce Uhelná</c:v>
                      </c:pt>
                      <c:pt idx="6">
                        <c:v>Thomas Zenker - starosta Žitavy</c:v>
                      </c:pt>
                      <c:pt idx="7">
                        <c:v>Dan Ramzer - starosta Frýdlantu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(Hybatelé!$E$5,Hybatelé!$E$8:$E$10,Hybatelé!$E$12,Hybatelé!$E$17,Hybatelé!$E$22,Hybatelé!$E$29)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3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27D-456D-9EF5-A595472DEB4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Hybatelé!$F$1</c15:sqref>
                        </c15:formulaRef>
                      </c:ext>
                    </c:extLst>
                    <c:strCache>
                      <c:ptCount val="1"/>
                      <c:pt idx="0">
                        <c:v>United Kingdom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 w="38100" cap="rnd">
                    <a:solidFill>
                      <a:srgbClr val="00B050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" panose="020B0504020101010102" pitchFamily="34" charset="-18"/>
                          <a:ea typeface="+mn-ea"/>
                          <a:cs typeface="NettoPro" panose="020B05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(Hybatelé!$A$5,Hybatelé!$A$8:$A$10,Hybatelé!$A$12,Hybatelé!$A$17,Hybatelé!$A$22,Hybatelé!$A$29)</c15:sqref>
                        </c15:formulaRef>
                      </c:ext>
                    </c:extLst>
                    <c:strCache>
                      <c:ptCount val="8"/>
                      <c:pt idx="0">
                        <c:v>Wojciech Dąbrowski - předseda představenstva PGE</c:v>
                      </c:pt>
                      <c:pt idx="1">
                        <c:v>Wioletta Czemiel-Grzybowska - CEO PGE GiEK</c:v>
                      </c:pt>
                      <c:pt idx="2">
                        <c:v>Sandra Apanasionek - mluvčí PGE GiEK</c:v>
                      </c:pt>
                      <c:pt idx="3">
                        <c:v>Sławomir Wochna - ředitel dolu Turów</c:v>
                      </c:pt>
                      <c:pt idx="4">
                        <c:v>Wojciech Dobrolowicz - starosta Bogatyně</c:v>
                      </c:pt>
                      <c:pt idx="5">
                        <c:v>Milan Starec - Osadní výbor obce Uhelná</c:v>
                      </c:pt>
                      <c:pt idx="6">
                        <c:v>Thomas Zenker - starosta Žitavy</c:v>
                      </c:pt>
                      <c:pt idx="7">
                        <c:v>Dan Ramzer - starosta Frýdlantu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(Hybatelé!$F$5,Hybatelé!$F$8:$F$10,Hybatelé!$F$12,Hybatelé!$F$17,Hybatelé!$F$22,Hybatelé!$F$29)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5</c:v>
                      </c:pt>
                      <c:pt idx="1">
                        <c:v>8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11</c:v>
                      </c:pt>
                      <c:pt idx="5">
                        <c:v>13</c:v>
                      </c:pt>
                      <c:pt idx="6">
                        <c:v>3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27D-456D-9EF5-A595472DEB4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Hybatelé!$G$1</c15:sqref>
                        </c15:formulaRef>
                      </c:ext>
                    </c:extLst>
                    <c:strCache>
                      <c:ptCount val="1"/>
                      <c:pt idx="0">
                        <c:v>Italy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" panose="020B0504020101010102" pitchFamily="34" charset="-18"/>
                          <a:ea typeface="+mn-ea"/>
                          <a:cs typeface="NettoPro" panose="020B05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(Hybatelé!$A$5,Hybatelé!$A$8:$A$10,Hybatelé!$A$12,Hybatelé!$A$17,Hybatelé!$A$22,Hybatelé!$A$29)</c15:sqref>
                        </c15:formulaRef>
                      </c:ext>
                    </c:extLst>
                    <c:strCache>
                      <c:ptCount val="8"/>
                      <c:pt idx="0">
                        <c:v>Wojciech Dąbrowski - předseda představenstva PGE</c:v>
                      </c:pt>
                      <c:pt idx="1">
                        <c:v>Wioletta Czemiel-Grzybowska - CEO PGE GiEK</c:v>
                      </c:pt>
                      <c:pt idx="2">
                        <c:v>Sandra Apanasionek - mluvčí PGE GiEK</c:v>
                      </c:pt>
                      <c:pt idx="3">
                        <c:v>Sławomir Wochna - ředitel dolu Turów</c:v>
                      </c:pt>
                      <c:pt idx="4">
                        <c:v>Wojciech Dobrolowicz - starosta Bogatyně</c:v>
                      </c:pt>
                      <c:pt idx="5">
                        <c:v>Milan Starec - Osadní výbor obce Uhelná</c:v>
                      </c:pt>
                      <c:pt idx="6">
                        <c:v>Thomas Zenker - starosta Žitavy</c:v>
                      </c:pt>
                      <c:pt idx="7">
                        <c:v>Dan Ramzer - starosta Frýdlantu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(Hybatelé!$G$5,Hybatelé!$G$8:$G$10,Hybatelé!$G$12,Hybatelé!$G$17,Hybatelé!$G$22,Hybatelé!$G$29)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5</c:v>
                      </c:pt>
                      <c:pt idx="5">
                        <c:v>2</c:v>
                      </c:pt>
                      <c:pt idx="6">
                        <c:v>0</c:v>
                      </c:pt>
                      <c:pt idx="7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27D-456D-9EF5-A595472DEB4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Hybatelé!$H$1</c15:sqref>
                        </c15:formulaRef>
                      </c:ext>
                    </c:extLst>
                    <c:strCache>
                      <c:ptCount val="1"/>
                      <c:pt idx="0">
                        <c:v>Slovakia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38100">
                    <a:solidFill>
                      <a:srgbClr val="FF0000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" panose="020B0504020101010102" pitchFamily="34" charset="-18"/>
                          <a:ea typeface="+mn-ea"/>
                          <a:cs typeface="NettoPro" panose="020B05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(Hybatelé!$A$5,Hybatelé!$A$8:$A$10,Hybatelé!$A$12,Hybatelé!$A$17,Hybatelé!$A$22,Hybatelé!$A$29)</c15:sqref>
                        </c15:formulaRef>
                      </c:ext>
                    </c:extLst>
                    <c:strCache>
                      <c:ptCount val="8"/>
                      <c:pt idx="0">
                        <c:v>Wojciech Dąbrowski - předseda představenstva PGE</c:v>
                      </c:pt>
                      <c:pt idx="1">
                        <c:v>Wioletta Czemiel-Grzybowska - CEO PGE GiEK</c:v>
                      </c:pt>
                      <c:pt idx="2">
                        <c:v>Sandra Apanasionek - mluvčí PGE GiEK</c:v>
                      </c:pt>
                      <c:pt idx="3">
                        <c:v>Sławomir Wochna - ředitel dolu Turów</c:v>
                      </c:pt>
                      <c:pt idx="4">
                        <c:v>Wojciech Dobrolowicz - starosta Bogatyně</c:v>
                      </c:pt>
                      <c:pt idx="5">
                        <c:v>Milan Starec - Osadní výbor obce Uhelná</c:v>
                      </c:pt>
                      <c:pt idx="6">
                        <c:v>Thomas Zenker - starosta Žitavy</c:v>
                      </c:pt>
                      <c:pt idx="7">
                        <c:v>Dan Ramzer - starosta Frýdlantu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(Hybatelé!$H$5,Hybatelé!$H$8:$H$10,Hybatelé!$H$12,Hybatelé!$H$17,Hybatelé!$H$22,Hybatelé!$H$29)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27D-456D-9EF5-A595472DEB4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Hybatelé!$I$1</c15:sqref>
                        </c15:formulaRef>
                      </c:ext>
                    </c:extLst>
                    <c:strCache>
                      <c:ptCount val="1"/>
                      <c:pt idx="0">
                        <c:v>Spain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NettoPro" panose="020B0504020101010102" pitchFamily="34" charset="-18"/>
                          <a:ea typeface="+mn-ea"/>
                          <a:cs typeface="NettoPro" panose="020B0504020101010102" pitchFamily="34" charset="-18"/>
                        </a:defRPr>
                      </a:pPr>
                      <a:endParaRPr lang="cs-CZ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(Hybatelé!$A$5,Hybatelé!$A$8:$A$10,Hybatelé!$A$12,Hybatelé!$A$17,Hybatelé!$A$22,Hybatelé!$A$29)</c15:sqref>
                        </c15:formulaRef>
                      </c:ext>
                    </c:extLst>
                    <c:strCache>
                      <c:ptCount val="8"/>
                      <c:pt idx="0">
                        <c:v>Wojciech Dąbrowski - předseda představenstva PGE</c:v>
                      </c:pt>
                      <c:pt idx="1">
                        <c:v>Wioletta Czemiel-Grzybowska - CEO PGE GiEK</c:v>
                      </c:pt>
                      <c:pt idx="2">
                        <c:v>Sandra Apanasionek - mluvčí PGE GiEK</c:v>
                      </c:pt>
                      <c:pt idx="3">
                        <c:v>Sławomir Wochna - ředitel dolu Turów</c:v>
                      </c:pt>
                      <c:pt idx="4">
                        <c:v>Wojciech Dobrolowicz - starosta Bogatyně</c:v>
                      </c:pt>
                      <c:pt idx="5">
                        <c:v>Milan Starec - Osadní výbor obce Uhelná</c:v>
                      </c:pt>
                      <c:pt idx="6">
                        <c:v>Thomas Zenker - starosta Žitavy</c:v>
                      </c:pt>
                      <c:pt idx="7">
                        <c:v>Dan Ramzer - starosta Frýdlantu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(Hybatelé!$I$5,Hybatelé!$I$8:$I$10,Hybatelé!$I$12,Hybatelé!$I$17,Hybatelé!$I$22,Hybatelé!$I$29)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27D-456D-9EF5-A595472DEB49}"/>
                  </c:ext>
                </c:extLst>
              </c15:ser>
            </c15:filteredBarSeries>
          </c:ext>
        </c:extLst>
      </c:barChart>
      <c:catAx>
        <c:axId val="59599063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B05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endParaRPr lang="cs-CZ"/>
          </a:p>
        </c:txPr>
        <c:crossAx val="670009823"/>
        <c:crosses val="autoZero"/>
        <c:auto val="1"/>
        <c:lblAlgn val="ctr"/>
        <c:lblOffset val="100"/>
        <c:noMultiLvlLbl val="0"/>
      </c:catAx>
      <c:valAx>
        <c:axId val="67000982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95990639"/>
        <c:crosses val="autoZero"/>
        <c:crossBetween val="between"/>
      </c:valAx>
      <c:spPr>
        <a:noFill/>
        <a:ln cap="rnd">
          <a:noFill/>
        </a:ln>
        <a:effectLst/>
      </c:spPr>
    </c:plotArea>
    <c:legend>
      <c:legendPos val="r"/>
      <c:layout>
        <c:manualLayout>
          <c:xMode val="edge"/>
          <c:yMode val="edge"/>
          <c:x val="8.6978235707442147E-2"/>
          <c:y val="0.24963126863398347"/>
          <c:w val="0.23468890322343827"/>
          <c:h val="0.14892946108739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ettoPro" panose="020B0504020101010102" pitchFamily="34" charset="-18"/>
              <a:ea typeface="+mn-ea"/>
              <a:cs typeface="NettoPro" panose="020B0504020101010102" pitchFamily="34" charset="-18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NettoPro" panose="020B0504020101010102" pitchFamily="34" charset="-18"/>
          <a:cs typeface="NettoPro" panose="020B0504020101010102" pitchFamily="34" charset="-18"/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NettoPro" panose="020B0504020101010102" pitchFamily="34" charset="-18"/>
              <a:ea typeface="+mn-ea"/>
              <a:cs typeface="NettoPro" panose="020B0504020101010102" pitchFamily="34" charset="-18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Místa_činu!$A$10</c:f>
              <c:strCache>
                <c:ptCount val="1"/>
                <c:pt idx="0">
                  <c:v>Česká média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B2-44FC-AB05-6D27ED0D81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B2-44FC-AB05-6D27ED0D81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B2-44FC-AB05-6D27ED0D81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B2-44FC-AB05-6D27ED0D81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B2-44FC-AB05-6D27ED0D81CF}"/>
              </c:ext>
            </c:extLst>
          </c:dPt>
          <c:dLbls>
            <c:dLbl>
              <c:idx val="0"/>
              <c:layout>
                <c:manualLayout>
                  <c:x val="-0.12462051618547682"/>
                  <c:y val="0.162647273257509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B2-44FC-AB05-6D27ED0D81CF}"/>
                </c:ext>
              </c:extLst>
            </c:dLbl>
            <c:dLbl>
              <c:idx val="1"/>
              <c:layout>
                <c:manualLayout>
                  <c:x val="-0.11916994750656168"/>
                  <c:y val="0.167164260717410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B2-44FC-AB05-6D27ED0D81CF}"/>
                </c:ext>
              </c:extLst>
            </c:dLbl>
            <c:dLbl>
              <c:idx val="2"/>
              <c:layout>
                <c:manualLayout>
                  <c:x val="-6.7782152230976217E-4"/>
                  <c:y val="-0.17745370370370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B2-44FC-AB05-6D27ED0D81CF}"/>
                </c:ext>
              </c:extLst>
            </c:dLbl>
            <c:dLbl>
              <c:idx val="3"/>
              <c:layout>
                <c:manualLayout>
                  <c:x val="0.12863167104111986"/>
                  <c:y val="-4.26049868766404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B2-44FC-AB05-6D27ED0D81CF}"/>
                </c:ext>
              </c:extLst>
            </c:dLbl>
            <c:dLbl>
              <c:idx val="4"/>
              <c:layout>
                <c:manualLayout>
                  <c:x val="8.5848534558180228E-2"/>
                  <c:y val="0.179196558763487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B2-44FC-AB05-6D27ED0D81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NettoPro" panose="020B0504020101010102" pitchFamily="34" charset="-18"/>
                    <a:ea typeface="+mn-ea"/>
                    <a:cs typeface="NettoPro" panose="020B0504020101010102" pitchFamily="34" charset="-18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Místa_činu!$B$9:$F$9</c:f>
              <c:strCache>
                <c:ptCount val="5"/>
                <c:pt idx="0">
                  <c:v>Uhelná</c:v>
                </c:pt>
                <c:pt idx="1">
                  <c:v>Hrádek nad Nisou</c:v>
                </c:pt>
                <c:pt idx="2">
                  <c:v>Bogatynia</c:v>
                </c:pt>
                <c:pt idx="3">
                  <c:v>Frýdlant</c:v>
                </c:pt>
                <c:pt idx="4">
                  <c:v>Zittau</c:v>
                </c:pt>
              </c:strCache>
            </c:strRef>
          </c:cat>
          <c:val>
            <c:numRef>
              <c:f>Místa_činu!$B$10:$F$10</c:f>
              <c:numCache>
                <c:formatCode>General</c:formatCode>
                <c:ptCount val="5"/>
                <c:pt idx="0">
                  <c:v>885</c:v>
                </c:pt>
                <c:pt idx="1">
                  <c:v>425</c:v>
                </c:pt>
                <c:pt idx="2">
                  <c:v>767</c:v>
                </c:pt>
                <c:pt idx="3">
                  <c:v>713</c:v>
                </c:pt>
                <c:pt idx="4">
                  <c:v>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B2-44FC-AB05-6D27ED0D81C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Místa_činu!$A$11</c15:sqref>
                        </c15:formulaRef>
                      </c:ext>
                    </c:extLst>
                    <c:strCache>
                      <c:ptCount val="1"/>
                      <c:pt idx="0">
                        <c:v>Německá média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98B2-44FC-AB05-6D27ED0D81C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98B2-44FC-AB05-6D27ED0D81C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98B2-44FC-AB05-6D27ED0D81C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98B2-44FC-AB05-6D27ED0D81C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98B2-44FC-AB05-6D27ED0D81C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Místa_činu!$B$9:$F$9</c15:sqref>
                        </c15:formulaRef>
                      </c:ext>
                    </c:extLst>
                    <c:strCache>
                      <c:ptCount val="5"/>
                      <c:pt idx="0">
                        <c:v>Uhelná</c:v>
                      </c:pt>
                      <c:pt idx="1">
                        <c:v>Hrádek nad Nisou</c:v>
                      </c:pt>
                      <c:pt idx="2">
                        <c:v>Bogatynia</c:v>
                      </c:pt>
                      <c:pt idx="3">
                        <c:v>Frýdlant</c:v>
                      </c:pt>
                      <c:pt idx="4">
                        <c:v>Zittau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Místa_činu!$B$11:$F$11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</c:v>
                      </c:pt>
                      <c:pt idx="1">
                        <c:v>9</c:v>
                      </c:pt>
                      <c:pt idx="2">
                        <c:v>44</c:v>
                      </c:pt>
                      <c:pt idx="3">
                        <c:v>5</c:v>
                      </c:pt>
                      <c:pt idx="4">
                        <c:v>219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98B2-44FC-AB05-6D27ED0D81CF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Místa_činu!$A$12</c15:sqref>
                        </c15:formulaRef>
                      </c:ext>
                    </c:extLst>
                    <c:strCache>
                      <c:ptCount val="1"/>
                      <c:pt idx="0">
                        <c:v>Polská média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98B2-44FC-AB05-6D27ED0D81C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98B2-44FC-AB05-6D27ED0D81C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98B2-44FC-AB05-6D27ED0D81C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98B2-44FC-AB05-6D27ED0D81C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98B2-44FC-AB05-6D27ED0D81C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Místa_činu!$B$9:$F$9</c15:sqref>
                        </c15:formulaRef>
                      </c:ext>
                    </c:extLst>
                    <c:strCache>
                      <c:ptCount val="5"/>
                      <c:pt idx="0">
                        <c:v>Uhelná</c:v>
                      </c:pt>
                      <c:pt idx="1">
                        <c:v>Hrádek nad Nisou</c:v>
                      </c:pt>
                      <c:pt idx="2">
                        <c:v>Bogatynia</c:v>
                      </c:pt>
                      <c:pt idx="3">
                        <c:v>Frýdlant</c:v>
                      </c:pt>
                      <c:pt idx="4">
                        <c:v>Zittau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Místa_činu!$B$12:$F$12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357</c:v>
                      </c:pt>
                      <c:pt idx="1">
                        <c:v>35</c:v>
                      </c:pt>
                      <c:pt idx="2">
                        <c:v>1199</c:v>
                      </c:pt>
                      <c:pt idx="3">
                        <c:v>26</c:v>
                      </c:pt>
                      <c:pt idx="4">
                        <c:v>407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98B2-44FC-AB05-6D27ED0D81C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Místa_činu!$A$10</c15:sqref>
                        </c15:formulaRef>
                      </c:ext>
                    </c:extLst>
                    <c:strCache>
                      <c:ptCount val="1"/>
                      <c:pt idx="0">
                        <c:v>Česká média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A0A7-47FF-8624-25BC646D48A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A0A7-47FF-8624-25BC646D48A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A0A7-47FF-8624-25BC646D48A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A0A7-47FF-8624-25BC646D48A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A0A7-47FF-8624-25BC646D48A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Místa_činu!$B$9:$F$9</c15:sqref>
                        </c15:formulaRef>
                      </c:ext>
                    </c:extLst>
                    <c:strCache>
                      <c:ptCount val="5"/>
                      <c:pt idx="0">
                        <c:v>Uhelná</c:v>
                      </c:pt>
                      <c:pt idx="1">
                        <c:v>Hrádek nad Nisou</c:v>
                      </c:pt>
                      <c:pt idx="2">
                        <c:v>Bogatynia</c:v>
                      </c:pt>
                      <c:pt idx="3">
                        <c:v>Frýdlant</c:v>
                      </c:pt>
                      <c:pt idx="4">
                        <c:v>Zittau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Místa_činu!$B$10:$F$10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885</c:v>
                      </c:pt>
                      <c:pt idx="1">
                        <c:v>425</c:v>
                      </c:pt>
                      <c:pt idx="2">
                        <c:v>767</c:v>
                      </c:pt>
                      <c:pt idx="3">
                        <c:v>713</c:v>
                      </c:pt>
                      <c:pt idx="4">
                        <c:v>596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A0A7-47FF-8624-25BC646D48A7}"/>
                  </c:ext>
                </c:extLst>
              </c15:ser>
            </c15:filteredPieSeries>
            <c15:filteredPi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Místa_činu!$A$12</c15:sqref>
                        </c15:formulaRef>
                      </c:ext>
                    </c:extLst>
                    <c:strCache>
                      <c:ptCount val="1"/>
                      <c:pt idx="0">
                        <c:v>Polská média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A0A7-47FF-8624-25BC646D48A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A0A7-47FF-8624-25BC646D48A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A0A7-47FF-8624-25BC646D48A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A0A7-47FF-8624-25BC646D48A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A0A7-47FF-8624-25BC646D48A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Místa_činu!$B$9:$F$9</c15:sqref>
                        </c15:formulaRef>
                      </c:ext>
                    </c:extLst>
                    <c:strCache>
                      <c:ptCount val="5"/>
                      <c:pt idx="0">
                        <c:v>Uhelná</c:v>
                      </c:pt>
                      <c:pt idx="1">
                        <c:v>Hrádek nad Nisou</c:v>
                      </c:pt>
                      <c:pt idx="2">
                        <c:v>Bogatynia</c:v>
                      </c:pt>
                      <c:pt idx="3">
                        <c:v>Frýdlant</c:v>
                      </c:pt>
                      <c:pt idx="4">
                        <c:v>Zittau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Místa_činu!$B$12:$F$12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357</c:v>
                      </c:pt>
                      <c:pt idx="1">
                        <c:v>35</c:v>
                      </c:pt>
                      <c:pt idx="2">
                        <c:v>1199</c:v>
                      </c:pt>
                      <c:pt idx="3">
                        <c:v>26</c:v>
                      </c:pt>
                      <c:pt idx="4">
                        <c:v>407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A0A7-47FF-8624-25BC646D48A7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ettoPro" panose="020B0504020101010102" pitchFamily="34" charset="-18"/>
                <a:ea typeface="+mn-ea"/>
                <a:cs typeface="NettoPro" panose="020B0504020101010102" pitchFamily="34" charset="-18"/>
              </a:defRPr>
            </a:pPr>
            <a:r>
              <a:rPr lang="en-GB" dirty="0" err="1">
                <a:solidFill>
                  <a:schemeClr val="tx1"/>
                </a:solidFill>
              </a:rPr>
              <a:t>Polská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média</a:t>
            </a:r>
            <a:endParaRPr lang="en-GB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ettoPro" panose="020B0504020101010102" pitchFamily="34" charset="-18"/>
              <a:ea typeface="+mn-ea"/>
              <a:cs typeface="NettoPro" panose="020B0504020101010102" pitchFamily="34" charset="-18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2"/>
          <c:order val="2"/>
          <c:tx>
            <c:strRef>
              <c:f>Místa_činu!$A$12</c:f>
              <c:strCache>
                <c:ptCount val="1"/>
                <c:pt idx="0">
                  <c:v>Polská média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80-4A45-8688-4EA213BFA1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80-4A45-8688-4EA213BFA1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80-4A45-8688-4EA213BFA1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80-4A45-8688-4EA213BFA1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80-4A45-8688-4EA213BFA191}"/>
              </c:ext>
            </c:extLst>
          </c:dPt>
          <c:dLbls>
            <c:dLbl>
              <c:idx val="1"/>
              <c:layout>
                <c:manualLayout>
                  <c:x val="-0.11256485126859142"/>
                  <c:y val="-0.198646106736657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80-4A45-8688-4EA213BFA191}"/>
                </c:ext>
              </c:extLst>
            </c:dLbl>
            <c:dLbl>
              <c:idx val="2"/>
              <c:layout>
                <c:manualLayout>
                  <c:x val="-2.1661307961504811E-2"/>
                  <c:y val="-0.221435185185185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80-4A45-8688-4EA213BFA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NettoPro" panose="020B0504020101010102" pitchFamily="34" charset="-18"/>
                    <a:ea typeface="+mn-ea"/>
                    <a:cs typeface="NettoPro" panose="020B0504020101010102" pitchFamily="34" charset="-18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Místa_činu!$B$9:$F$9</c:f>
              <c:strCache>
                <c:ptCount val="5"/>
                <c:pt idx="0">
                  <c:v>Uhelná</c:v>
                </c:pt>
                <c:pt idx="1">
                  <c:v>Hrádek nad Nisou</c:v>
                </c:pt>
                <c:pt idx="2">
                  <c:v>Bogatynia</c:v>
                </c:pt>
                <c:pt idx="3">
                  <c:v>Frýdlant</c:v>
                </c:pt>
                <c:pt idx="4">
                  <c:v>Zittau</c:v>
                </c:pt>
              </c:strCache>
            </c:strRef>
          </c:cat>
          <c:val>
            <c:numRef>
              <c:f>Místa_činu!$B$12:$F$12</c:f>
              <c:numCache>
                <c:formatCode>General</c:formatCode>
                <c:ptCount val="5"/>
                <c:pt idx="0">
                  <c:v>357</c:v>
                </c:pt>
                <c:pt idx="1">
                  <c:v>35</c:v>
                </c:pt>
                <c:pt idx="2">
                  <c:v>1199</c:v>
                </c:pt>
                <c:pt idx="3">
                  <c:v>26</c:v>
                </c:pt>
                <c:pt idx="4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80-4A45-8688-4EA213BFA1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Místa_činu!$A$10</c15:sqref>
                        </c15:formulaRef>
                      </c:ext>
                    </c:extLst>
                    <c:strCache>
                      <c:ptCount val="1"/>
                      <c:pt idx="0">
                        <c:v>Česká média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A180-4A45-8688-4EA213BFA19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A180-4A45-8688-4EA213BFA19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A180-4A45-8688-4EA213BFA19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A180-4A45-8688-4EA213BFA19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A180-4A45-8688-4EA213BFA19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Místa_činu!$B$9:$F$9</c15:sqref>
                        </c15:formulaRef>
                      </c:ext>
                    </c:extLst>
                    <c:strCache>
                      <c:ptCount val="5"/>
                      <c:pt idx="0">
                        <c:v>Uhelná</c:v>
                      </c:pt>
                      <c:pt idx="1">
                        <c:v>Hrádek nad Nisou</c:v>
                      </c:pt>
                      <c:pt idx="2">
                        <c:v>Bogatynia</c:v>
                      </c:pt>
                      <c:pt idx="3">
                        <c:v>Frýdlant</c:v>
                      </c:pt>
                      <c:pt idx="4">
                        <c:v>Zittau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Místa_činu!$B$10:$F$10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885</c:v>
                      </c:pt>
                      <c:pt idx="1">
                        <c:v>425</c:v>
                      </c:pt>
                      <c:pt idx="2">
                        <c:v>767</c:v>
                      </c:pt>
                      <c:pt idx="3">
                        <c:v>713</c:v>
                      </c:pt>
                      <c:pt idx="4">
                        <c:v>596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A180-4A45-8688-4EA213BFA191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Místa_činu!$A$11</c15:sqref>
                        </c15:formulaRef>
                      </c:ext>
                    </c:extLst>
                    <c:strCache>
                      <c:ptCount val="1"/>
                      <c:pt idx="0">
                        <c:v>Německá média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A180-4A45-8688-4EA213BFA19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A180-4A45-8688-4EA213BFA19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A180-4A45-8688-4EA213BFA19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A180-4A45-8688-4EA213BFA19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A180-4A45-8688-4EA213BFA19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Místa_činu!$B$9:$F$9</c15:sqref>
                        </c15:formulaRef>
                      </c:ext>
                    </c:extLst>
                    <c:strCache>
                      <c:ptCount val="5"/>
                      <c:pt idx="0">
                        <c:v>Uhelná</c:v>
                      </c:pt>
                      <c:pt idx="1">
                        <c:v>Hrádek nad Nisou</c:v>
                      </c:pt>
                      <c:pt idx="2">
                        <c:v>Bogatynia</c:v>
                      </c:pt>
                      <c:pt idx="3">
                        <c:v>Frýdlant</c:v>
                      </c:pt>
                      <c:pt idx="4">
                        <c:v>Zittau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Místa_činu!$B$11:$F$11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</c:v>
                      </c:pt>
                      <c:pt idx="1">
                        <c:v>9</c:v>
                      </c:pt>
                      <c:pt idx="2">
                        <c:v>44</c:v>
                      </c:pt>
                      <c:pt idx="3">
                        <c:v>5</c:v>
                      </c:pt>
                      <c:pt idx="4">
                        <c:v>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A180-4A45-8688-4EA213BFA191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0.09306</cdr:x>
      <cdr:y>0.35533</cdr:y>
    </cdr:from>
    <cdr:to>
      <cdr:x>0.14583</cdr:x>
      <cdr:y>0.44329</cdr:y>
    </cdr:to>
    <cdr:sp macro="" textlink="">
      <cdr:nvSpPr>
        <cdr:cNvPr id="2" name="Dvanáctiúhelník 1">
          <a:extLst xmlns:a="http://schemas.openxmlformats.org/drawingml/2006/main">
            <a:ext uri="{FF2B5EF4-FFF2-40B4-BE49-F238E27FC236}">
              <a16:creationId xmlns:a16="http://schemas.microsoft.com/office/drawing/2014/main" id="{F06A1B82-21A1-40F5-B9C8-C93C08E6CE80}"/>
            </a:ext>
          </a:extLst>
        </cdr:cNvPr>
        <cdr:cNvSpPr/>
      </cdr:nvSpPr>
      <cdr:spPr>
        <a:xfrm xmlns:a="http://schemas.openxmlformats.org/drawingml/2006/main">
          <a:off x="638205" y="1462109"/>
          <a:ext cx="361897" cy="361938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cs-CZ">
              <a:solidFill>
                <a:schemeClr val="tx1"/>
              </a:solidFill>
            </a:rPr>
            <a:t>A</a:t>
          </a:r>
        </a:p>
      </cdr:txBody>
    </cdr:sp>
  </cdr:relSizeAnchor>
  <cdr:relSizeAnchor xmlns:cdr="http://schemas.openxmlformats.org/drawingml/2006/chartDrawing">
    <cdr:from>
      <cdr:x>0.11806</cdr:x>
      <cdr:y>0.47801</cdr:y>
    </cdr:from>
    <cdr:to>
      <cdr:x>0.11806</cdr:x>
      <cdr:y>0.5382</cdr:y>
    </cdr:to>
    <cdr:cxnSp macro="">
      <cdr:nvCxnSpPr>
        <cdr:cNvPr id="5" name="Přímá spojnice se šipkou 4">
          <a:extLst xmlns:a="http://schemas.openxmlformats.org/drawingml/2006/main">
            <a:ext uri="{FF2B5EF4-FFF2-40B4-BE49-F238E27FC236}">
              <a16:creationId xmlns:a16="http://schemas.microsoft.com/office/drawing/2014/main" id="{549DC935-60F9-4002-B5B0-6A94B626DCF8}"/>
            </a:ext>
          </a:extLst>
        </cdr:cNvPr>
        <cdr:cNvCxnSpPr/>
      </cdr:nvCxnSpPr>
      <cdr:spPr>
        <a:xfrm xmlns:a="http://schemas.openxmlformats.org/drawingml/2006/main">
          <a:off x="809655" y="1966913"/>
          <a:ext cx="0" cy="24766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0.21852</cdr:x>
      <cdr:y>0.07485</cdr:y>
    </cdr:from>
    <cdr:to>
      <cdr:x>0.2713</cdr:x>
      <cdr:y>0.16281</cdr:y>
    </cdr:to>
    <cdr:sp macro="" textlink="">
      <cdr:nvSpPr>
        <cdr:cNvPr id="7" name="Dvanáctiúhelník 6">
          <a:extLst xmlns:a="http://schemas.openxmlformats.org/drawingml/2006/main">
            <a:ext uri="{FF2B5EF4-FFF2-40B4-BE49-F238E27FC236}">
              <a16:creationId xmlns:a16="http://schemas.microsoft.com/office/drawing/2014/main" id="{73EDA7C8-9FF6-4C45-9D04-F555E77DB9DC}"/>
            </a:ext>
          </a:extLst>
        </cdr:cNvPr>
        <cdr:cNvSpPr/>
      </cdr:nvSpPr>
      <cdr:spPr>
        <a:xfrm xmlns:a="http://schemas.openxmlformats.org/drawingml/2006/main">
          <a:off x="1498600" y="307975"/>
          <a:ext cx="361950" cy="361950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>
              <a:solidFill>
                <a:schemeClr val="tx1"/>
              </a:solidFill>
            </a:rPr>
            <a:t>B</a:t>
          </a:r>
        </a:p>
      </cdr:txBody>
    </cdr:sp>
  </cdr:relSizeAnchor>
  <cdr:relSizeAnchor xmlns:cdr="http://schemas.openxmlformats.org/drawingml/2006/chartDrawing">
    <cdr:from>
      <cdr:x>0.24352</cdr:x>
      <cdr:y>0.19753</cdr:y>
    </cdr:from>
    <cdr:to>
      <cdr:x>0.24352</cdr:x>
      <cdr:y>0.25772</cdr:y>
    </cdr:to>
    <cdr:cxnSp macro="">
      <cdr:nvCxnSpPr>
        <cdr:cNvPr id="8" name="Přímá spojnice se šipkou 7">
          <a:extLst xmlns:a="http://schemas.openxmlformats.org/drawingml/2006/main">
            <a:ext uri="{FF2B5EF4-FFF2-40B4-BE49-F238E27FC236}">
              <a16:creationId xmlns:a16="http://schemas.microsoft.com/office/drawing/2014/main" id="{D46A23B2-51B2-483A-A295-45242FF45709}"/>
            </a:ext>
          </a:extLst>
        </cdr:cNvPr>
        <cdr:cNvCxnSpPr/>
      </cdr:nvCxnSpPr>
      <cdr:spPr>
        <a:xfrm xmlns:a="http://schemas.openxmlformats.org/drawingml/2006/main">
          <a:off x="1670050" y="812800"/>
          <a:ext cx="0" cy="247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0.30463</cdr:x>
      <cdr:y>0.26003</cdr:y>
    </cdr:from>
    <cdr:to>
      <cdr:x>0.35741</cdr:x>
      <cdr:y>0.34799</cdr:y>
    </cdr:to>
    <cdr:sp macro="" textlink="">
      <cdr:nvSpPr>
        <cdr:cNvPr id="9" name="Dvanáctiúhelník 8">
          <a:extLst xmlns:a="http://schemas.openxmlformats.org/drawingml/2006/main">
            <a:ext uri="{FF2B5EF4-FFF2-40B4-BE49-F238E27FC236}">
              <a16:creationId xmlns:a16="http://schemas.microsoft.com/office/drawing/2014/main" id="{73EDA7C8-9FF6-4C45-9D04-F555E77DB9DC}"/>
            </a:ext>
          </a:extLst>
        </cdr:cNvPr>
        <cdr:cNvSpPr/>
      </cdr:nvSpPr>
      <cdr:spPr>
        <a:xfrm xmlns:a="http://schemas.openxmlformats.org/drawingml/2006/main">
          <a:off x="2089150" y="1069975"/>
          <a:ext cx="361950" cy="361950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>
              <a:solidFill>
                <a:schemeClr val="tx1"/>
              </a:solidFill>
            </a:rPr>
            <a:t>C</a:t>
          </a:r>
        </a:p>
      </cdr:txBody>
    </cdr:sp>
  </cdr:relSizeAnchor>
  <cdr:relSizeAnchor xmlns:cdr="http://schemas.openxmlformats.org/drawingml/2006/chartDrawing">
    <cdr:from>
      <cdr:x>0.32963</cdr:x>
      <cdr:y>0.38272</cdr:y>
    </cdr:from>
    <cdr:to>
      <cdr:x>0.32963</cdr:x>
      <cdr:y>0.4429</cdr:y>
    </cdr:to>
    <cdr:cxnSp macro="">
      <cdr:nvCxnSpPr>
        <cdr:cNvPr id="10" name="Přímá spojnice se šipkou 9">
          <a:extLst xmlns:a="http://schemas.openxmlformats.org/drawingml/2006/main">
            <a:ext uri="{FF2B5EF4-FFF2-40B4-BE49-F238E27FC236}">
              <a16:creationId xmlns:a16="http://schemas.microsoft.com/office/drawing/2014/main" id="{D46A23B2-51B2-483A-A295-45242FF45709}"/>
            </a:ext>
          </a:extLst>
        </cdr:cNvPr>
        <cdr:cNvCxnSpPr/>
      </cdr:nvCxnSpPr>
      <cdr:spPr>
        <a:xfrm xmlns:a="http://schemas.openxmlformats.org/drawingml/2006/main">
          <a:off x="2260600" y="1574800"/>
          <a:ext cx="0" cy="247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0.51296</cdr:x>
      <cdr:y>0.28781</cdr:y>
    </cdr:from>
    <cdr:to>
      <cdr:x>0.56574</cdr:x>
      <cdr:y>0.37577</cdr:y>
    </cdr:to>
    <cdr:sp macro="" textlink="">
      <cdr:nvSpPr>
        <cdr:cNvPr id="14" name="Dvanáctiúhelník 13">
          <a:extLst xmlns:a="http://schemas.openxmlformats.org/drawingml/2006/main">
            <a:ext uri="{FF2B5EF4-FFF2-40B4-BE49-F238E27FC236}">
              <a16:creationId xmlns:a16="http://schemas.microsoft.com/office/drawing/2014/main" id="{AE48EE7A-5B84-45D4-9406-80AD1873AFCE}"/>
            </a:ext>
          </a:extLst>
        </cdr:cNvPr>
        <cdr:cNvSpPr/>
      </cdr:nvSpPr>
      <cdr:spPr>
        <a:xfrm xmlns:a="http://schemas.openxmlformats.org/drawingml/2006/main">
          <a:off x="3517885" y="1184270"/>
          <a:ext cx="361965" cy="361938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>
              <a:solidFill>
                <a:schemeClr val="tx1"/>
              </a:solidFill>
            </a:rPr>
            <a:t>E</a:t>
          </a:r>
        </a:p>
      </cdr:txBody>
    </cdr:sp>
  </cdr:relSizeAnchor>
  <cdr:relSizeAnchor xmlns:cdr="http://schemas.openxmlformats.org/drawingml/2006/chartDrawing">
    <cdr:from>
      <cdr:x>0.53796</cdr:x>
      <cdr:y>0.4105</cdr:y>
    </cdr:from>
    <cdr:to>
      <cdr:x>0.53796</cdr:x>
      <cdr:y>0.47068</cdr:y>
    </cdr:to>
    <cdr:cxnSp macro="">
      <cdr:nvCxnSpPr>
        <cdr:cNvPr id="15" name="Přímá spojnice se šipkou 14">
          <a:extLst xmlns:a="http://schemas.openxmlformats.org/drawingml/2006/main">
            <a:ext uri="{FF2B5EF4-FFF2-40B4-BE49-F238E27FC236}">
              <a16:creationId xmlns:a16="http://schemas.microsoft.com/office/drawing/2014/main" id="{7A67B90C-216C-4785-A3F4-4DD72EB8120D}"/>
            </a:ext>
          </a:extLst>
        </cdr:cNvPr>
        <cdr:cNvCxnSpPr/>
      </cdr:nvCxnSpPr>
      <cdr:spPr>
        <a:xfrm xmlns:a="http://schemas.openxmlformats.org/drawingml/2006/main">
          <a:off x="3689335" y="1689115"/>
          <a:ext cx="0" cy="247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0.2554</cdr:y>
    </cdr:from>
    <cdr:to>
      <cdr:x>0.62686</cdr:x>
      <cdr:y>0.34336</cdr:y>
    </cdr:to>
    <cdr:sp macro="" textlink="">
      <cdr:nvSpPr>
        <cdr:cNvPr id="18" name="Dvanáctiúhelník 17">
          <a:extLst xmlns:a="http://schemas.openxmlformats.org/drawingml/2006/main">
            <a:ext uri="{FF2B5EF4-FFF2-40B4-BE49-F238E27FC236}">
              <a16:creationId xmlns:a16="http://schemas.microsoft.com/office/drawing/2014/main" id="{AE48EE7A-5B84-45D4-9406-80AD1873AFCE}"/>
            </a:ext>
          </a:extLst>
        </cdr:cNvPr>
        <cdr:cNvSpPr/>
      </cdr:nvSpPr>
      <cdr:spPr>
        <a:xfrm xmlns:a="http://schemas.openxmlformats.org/drawingml/2006/main">
          <a:off x="3937046" y="1050923"/>
          <a:ext cx="361965" cy="361938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>
              <a:solidFill>
                <a:schemeClr val="tx1"/>
              </a:solidFill>
            </a:rPr>
            <a:t>F</a:t>
          </a:r>
        </a:p>
      </cdr:txBody>
    </cdr:sp>
  </cdr:relSizeAnchor>
  <cdr:relSizeAnchor xmlns:cdr="http://schemas.openxmlformats.org/drawingml/2006/chartDrawing">
    <cdr:from>
      <cdr:x>0.59908</cdr:x>
      <cdr:y>0.37808</cdr:y>
    </cdr:from>
    <cdr:to>
      <cdr:x>0.61667</cdr:x>
      <cdr:y>0.43403</cdr:y>
    </cdr:to>
    <cdr:cxnSp macro="">
      <cdr:nvCxnSpPr>
        <cdr:cNvPr id="19" name="Přímá spojnice se šipkou 18">
          <a:extLst xmlns:a="http://schemas.openxmlformats.org/drawingml/2006/main">
            <a:ext uri="{FF2B5EF4-FFF2-40B4-BE49-F238E27FC236}">
              <a16:creationId xmlns:a16="http://schemas.microsoft.com/office/drawing/2014/main" id="{7A67B90C-216C-4785-A3F4-4DD72EB8120D}"/>
            </a:ext>
          </a:extLst>
        </cdr:cNvPr>
        <cdr:cNvCxnSpPr/>
      </cdr:nvCxnSpPr>
      <cdr:spPr>
        <a:xfrm xmlns:a="http://schemas.openxmlformats.org/drawingml/2006/main">
          <a:off x="4108496" y="1555727"/>
          <a:ext cx="120632" cy="2302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0.68636</cdr:x>
      <cdr:y>0.27685</cdr:y>
    </cdr:from>
    <cdr:to>
      <cdr:x>0.73914</cdr:x>
      <cdr:y>0.36482</cdr:y>
    </cdr:to>
    <cdr:sp macro="" textlink="">
      <cdr:nvSpPr>
        <cdr:cNvPr id="20" name="Dvanáctiúhelník 19">
          <a:extLst xmlns:a="http://schemas.openxmlformats.org/drawingml/2006/main">
            <a:ext uri="{FF2B5EF4-FFF2-40B4-BE49-F238E27FC236}">
              <a16:creationId xmlns:a16="http://schemas.microsoft.com/office/drawing/2014/main" id="{CBCA4E9F-48D3-47FC-8185-39878EFE6444}"/>
            </a:ext>
          </a:extLst>
        </cdr:cNvPr>
        <cdr:cNvSpPr/>
      </cdr:nvSpPr>
      <cdr:spPr>
        <a:xfrm xmlns:a="http://schemas.openxmlformats.org/drawingml/2006/main">
          <a:off x="3530312" y="854393"/>
          <a:ext cx="271473" cy="271485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>
              <a:solidFill>
                <a:schemeClr val="tx1"/>
              </a:solidFill>
            </a:rPr>
            <a:t>H</a:t>
          </a:r>
        </a:p>
      </cdr:txBody>
    </cdr:sp>
  </cdr:relSizeAnchor>
  <cdr:relSizeAnchor xmlns:cdr="http://schemas.openxmlformats.org/drawingml/2006/chartDrawing">
    <cdr:from>
      <cdr:x>0.71414</cdr:x>
      <cdr:y>0.37909</cdr:y>
    </cdr:from>
    <cdr:to>
      <cdr:x>0.71414</cdr:x>
      <cdr:y>0.46346</cdr:y>
    </cdr:to>
    <cdr:cxnSp macro="">
      <cdr:nvCxnSpPr>
        <cdr:cNvPr id="21" name="Přímá spojnice se šipkou 20">
          <a:extLst xmlns:a="http://schemas.openxmlformats.org/drawingml/2006/main">
            <a:ext uri="{FF2B5EF4-FFF2-40B4-BE49-F238E27FC236}">
              <a16:creationId xmlns:a16="http://schemas.microsoft.com/office/drawing/2014/main" id="{5D4986B5-A588-4B04-8E72-B1CC1A02E4D7}"/>
            </a:ext>
          </a:extLst>
        </cdr:cNvPr>
        <cdr:cNvCxnSpPr/>
      </cdr:nvCxnSpPr>
      <cdr:spPr>
        <a:xfrm xmlns:a="http://schemas.openxmlformats.org/drawingml/2006/main">
          <a:off x="3673173" y="1169916"/>
          <a:ext cx="0" cy="26036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0.77426</cdr:x>
      <cdr:y>0.3755</cdr:y>
    </cdr:from>
    <cdr:to>
      <cdr:x>0.82703</cdr:x>
      <cdr:y>0.46346</cdr:y>
    </cdr:to>
    <cdr:sp macro="" textlink="">
      <cdr:nvSpPr>
        <cdr:cNvPr id="22" name="Dvanáctiúhelník 21">
          <a:extLst xmlns:a="http://schemas.openxmlformats.org/drawingml/2006/main">
            <a:ext uri="{FF2B5EF4-FFF2-40B4-BE49-F238E27FC236}">
              <a16:creationId xmlns:a16="http://schemas.microsoft.com/office/drawing/2014/main" id="{CBCA4E9F-48D3-47FC-8185-39878EFE6444}"/>
            </a:ext>
          </a:extLst>
        </cdr:cNvPr>
        <cdr:cNvSpPr/>
      </cdr:nvSpPr>
      <cdr:spPr>
        <a:xfrm xmlns:a="http://schemas.openxmlformats.org/drawingml/2006/main">
          <a:off x="3982389" y="1158826"/>
          <a:ext cx="271423" cy="271453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>
              <a:solidFill>
                <a:schemeClr val="tx1"/>
              </a:solidFill>
            </a:rPr>
            <a:t>I</a:t>
          </a:r>
        </a:p>
      </cdr:txBody>
    </cdr:sp>
  </cdr:relSizeAnchor>
  <cdr:relSizeAnchor xmlns:cdr="http://schemas.openxmlformats.org/drawingml/2006/chartDrawing">
    <cdr:from>
      <cdr:x>0.80336</cdr:x>
      <cdr:y>0.47387</cdr:y>
    </cdr:from>
    <cdr:to>
      <cdr:x>0.82974</cdr:x>
      <cdr:y>0.51865</cdr:y>
    </cdr:to>
    <cdr:cxnSp macro="">
      <cdr:nvCxnSpPr>
        <cdr:cNvPr id="23" name="Přímá spojnice se šipkou 22">
          <a:extLst xmlns:a="http://schemas.openxmlformats.org/drawingml/2006/main">
            <a:ext uri="{FF2B5EF4-FFF2-40B4-BE49-F238E27FC236}">
              <a16:creationId xmlns:a16="http://schemas.microsoft.com/office/drawing/2014/main" id="{5D4986B5-A588-4B04-8E72-B1CC1A02E4D7}"/>
            </a:ext>
          </a:extLst>
        </cdr:cNvPr>
        <cdr:cNvCxnSpPr/>
      </cdr:nvCxnSpPr>
      <cdr:spPr>
        <a:xfrm xmlns:a="http://schemas.openxmlformats.org/drawingml/2006/main">
          <a:off x="4132095" y="1462406"/>
          <a:ext cx="135688" cy="1382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0.80336</cdr:x>
      <cdr:y>0.05028</cdr:y>
    </cdr:from>
    <cdr:to>
      <cdr:x>0.85614</cdr:x>
      <cdr:y>0.13824</cdr:y>
    </cdr:to>
    <cdr:sp macro="" textlink="">
      <cdr:nvSpPr>
        <cdr:cNvPr id="26" name="Dvanáctiúhelník 25">
          <a:extLst xmlns:a="http://schemas.openxmlformats.org/drawingml/2006/main">
            <a:ext uri="{FF2B5EF4-FFF2-40B4-BE49-F238E27FC236}">
              <a16:creationId xmlns:a16="http://schemas.microsoft.com/office/drawing/2014/main" id="{CBCA4E9F-48D3-47FC-8185-39878EFE6444}"/>
            </a:ext>
          </a:extLst>
        </cdr:cNvPr>
        <cdr:cNvSpPr/>
      </cdr:nvSpPr>
      <cdr:spPr>
        <a:xfrm xmlns:a="http://schemas.openxmlformats.org/drawingml/2006/main">
          <a:off x="4132095" y="155160"/>
          <a:ext cx="271474" cy="271453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>
              <a:solidFill>
                <a:schemeClr val="tx1"/>
              </a:solidFill>
            </a:rPr>
            <a:t>J</a:t>
          </a:r>
        </a:p>
      </cdr:txBody>
    </cdr:sp>
  </cdr:relSizeAnchor>
  <cdr:relSizeAnchor xmlns:cdr="http://schemas.openxmlformats.org/drawingml/2006/chartDrawing">
    <cdr:from>
      <cdr:x>0.8495</cdr:x>
      <cdr:y>0.1394</cdr:y>
    </cdr:from>
    <cdr:to>
      <cdr:x>0.87654</cdr:x>
      <cdr:y>0.17503</cdr:y>
    </cdr:to>
    <cdr:cxnSp macro="">
      <cdr:nvCxnSpPr>
        <cdr:cNvPr id="27" name="Přímá spojnice se šipkou 26">
          <a:extLst xmlns:a="http://schemas.openxmlformats.org/drawingml/2006/main">
            <a:ext uri="{FF2B5EF4-FFF2-40B4-BE49-F238E27FC236}">
              <a16:creationId xmlns:a16="http://schemas.microsoft.com/office/drawing/2014/main" id="{5D4986B5-A588-4B04-8E72-B1CC1A02E4D7}"/>
            </a:ext>
          </a:extLst>
        </cdr:cNvPr>
        <cdr:cNvCxnSpPr/>
      </cdr:nvCxnSpPr>
      <cdr:spPr>
        <a:xfrm xmlns:a="http://schemas.openxmlformats.org/drawingml/2006/main">
          <a:off x="4369383" y="430209"/>
          <a:ext cx="139111" cy="10994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0.34769</cdr:x>
      <cdr:y>0.15123</cdr:y>
    </cdr:from>
    <cdr:to>
      <cdr:x>0.40047</cdr:x>
      <cdr:y>0.23919</cdr:y>
    </cdr:to>
    <cdr:sp macro="" textlink="">
      <cdr:nvSpPr>
        <cdr:cNvPr id="24" name="Dvanáctiúhelník 23">
          <a:extLst xmlns:a="http://schemas.openxmlformats.org/drawingml/2006/main">
            <a:ext uri="{FF2B5EF4-FFF2-40B4-BE49-F238E27FC236}">
              <a16:creationId xmlns:a16="http://schemas.microsoft.com/office/drawing/2014/main" id="{A38352EA-BD82-4EA0-8781-7E0AA8475D22}"/>
            </a:ext>
          </a:extLst>
        </cdr:cNvPr>
        <cdr:cNvSpPr/>
      </cdr:nvSpPr>
      <cdr:spPr>
        <a:xfrm xmlns:a="http://schemas.openxmlformats.org/drawingml/2006/main">
          <a:off x="2384425" y="622300"/>
          <a:ext cx="361965" cy="361938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>
              <a:solidFill>
                <a:schemeClr val="tx1"/>
              </a:solidFill>
            </a:rPr>
            <a:t>D</a:t>
          </a:r>
        </a:p>
      </cdr:txBody>
    </cdr:sp>
  </cdr:relSizeAnchor>
  <cdr:relSizeAnchor xmlns:cdr="http://schemas.openxmlformats.org/drawingml/2006/chartDrawing">
    <cdr:from>
      <cdr:x>0.37269</cdr:x>
      <cdr:y>0.27392</cdr:y>
    </cdr:from>
    <cdr:to>
      <cdr:x>0.37269</cdr:x>
      <cdr:y>0.3341</cdr:y>
    </cdr:to>
    <cdr:cxnSp macro="">
      <cdr:nvCxnSpPr>
        <cdr:cNvPr id="25" name="Přímá spojnice se šipkou 24">
          <a:extLst xmlns:a="http://schemas.openxmlformats.org/drawingml/2006/main">
            <a:ext uri="{FF2B5EF4-FFF2-40B4-BE49-F238E27FC236}">
              <a16:creationId xmlns:a16="http://schemas.microsoft.com/office/drawing/2014/main" id="{87DA3849-CDAD-446A-961C-145979234915}"/>
            </a:ext>
          </a:extLst>
        </cdr:cNvPr>
        <cdr:cNvCxnSpPr/>
      </cdr:nvCxnSpPr>
      <cdr:spPr>
        <a:xfrm xmlns:a="http://schemas.openxmlformats.org/drawingml/2006/main">
          <a:off x="2555875" y="1127145"/>
          <a:ext cx="0" cy="24762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0.63796</cdr:x>
      <cdr:y>0.32716</cdr:y>
    </cdr:from>
    <cdr:to>
      <cdr:x>0.69074</cdr:x>
      <cdr:y>0.41512</cdr:y>
    </cdr:to>
    <cdr:sp macro="" textlink="">
      <cdr:nvSpPr>
        <cdr:cNvPr id="28" name="Dvanáctiúhelník 27">
          <a:extLst xmlns:a="http://schemas.openxmlformats.org/drawingml/2006/main">
            <a:ext uri="{FF2B5EF4-FFF2-40B4-BE49-F238E27FC236}">
              <a16:creationId xmlns:a16="http://schemas.microsoft.com/office/drawing/2014/main" id="{97030929-2CA1-4B1E-A9B5-3A427D4F2BED}"/>
            </a:ext>
          </a:extLst>
        </cdr:cNvPr>
        <cdr:cNvSpPr/>
      </cdr:nvSpPr>
      <cdr:spPr>
        <a:xfrm xmlns:a="http://schemas.openxmlformats.org/drawingml/2006/main">
          <a:off x="4375150" y="1346200"/>
          <a:ext cx="361965" cy="361938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>
              <a:solidFill>
                <a:schemeClr val="tx1"/>
              </a:solidFill>
            </a:rPr>
            <a:t>G</a:t>
          </a:r>
        </a:p>
      </cdr:txBody>
    </cdr:sp>
  </cdr:relSizeAnchor>
  <cdr:relSizeAnchor xmlns:cdr="http://schemas.openxmlformats.org/drawingml/2006/chartDrawing">
    <cdr:from>
      <cdr:x>0.66296</cdr:x>
      <cdr:y>0.44984</cdr:y>
    </cdr:from>
    <cdr:to>
      <cdr:x>0.66296</cdr:x>
      <cdr:y>0.51003</cdr:y>
    </cdr:to>
    <cdr:cxnSp macro="">
      <cdr:nvCxnSpPr>
        <cdr:cNvPr id="29" name="Přímá spojnice se šipkou 28">
          <a:extLst xmlns:a="http://schemas.openxmlformats.org/drawingml/2006/main">
            <a:ext uri="{FF2B5EF4-FFF2-40B4-BE49-F238E27FC236}">
              <a16:creationId xmlns:a16="http://schemas.microsoft.com/office/drawing/2014/main" id="{757008E0-B27E-4C54-A1B2-B6838C651C14}"/>
            </a:ext>
          </a:extLst>
        </cdr:cNvPr>
        <cdr:cNvCxnSpPr/>
      </cdr:nvCxnSpPr>
      <cdr:spPr>
        <a:xfrm xmlns:a="http://schemas.openxmlformats.org/drawingml/2006/main">
          <a:off x="4546600" y="1851003"/>
          <a:ext cx="0" cy="24767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0.88301</cdr:x>
      <cdr:y>0.07424</cdr:y>
    </cdr:from>
    <cdr:to>
      <cdr:x>0.93579</cdr:x>
      <cdr:y>0.1622</cdr:y>
    </cdr:to>
    <cdr:sp macro="" textlink="">
      <cdr:nvSpPr>
        <cdr:cNvPr id="30" name="Dvanáctiúhelník 29">
          <a:extLst xmlns:a="http://schemas.openxmlformats.org/drawingml/2006/main">
            <a:ext uri="{FF2B5EF4-FFF2-40B4-BE49-F238E27FC236}">
              <a16:creationId xmlns:a16="http://schemas.microsoft.com/office/drawing/2014/main" id="{0B787E44-9649-4B72-AF46-1AC03B4BB251}"/>
            </a:ext>
          </a:extLst>
        </cdr:cNvPr>
        <cdr:cNvSpPr/>
      </cdr:nvSpPr>
      <cdr:spPr>
        <a:xfrm xmlns:a="http://schemas.openxmlformats.org/drawingml/2006/main">
          <a:off x="4541778" y="229099"/>
          <a:ext cx="271474" cy="271453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>
              <a:solidFill>
                <a:schemeClr val="tx1"/>
              </a:solidFill>
            </a:rPr>
            <a:t>K</a:t>
          </a:r>
        </a:p>
      </cdr:txBody>
    </cdr:sp>
  </cdr:relSizeAnchor>
  <cdr:relSizeAnchor xmlns:cdr="http://schemas.openxmlformats.org/drawingml/2006/chartDrawing">
    <cdr:from>
      <cdr:x>0.92915</cdr:x>
      <cdr:y>0.16336</cdr:y>
    </cdr:from>
    <cdr:to>
      <cdr:x>0.95937</cdr:x>
      <cdr:y>0.25528</cdr:y>
    </cdr:to>
    <cdr:cxnSp macro="">
      <cdr:nvCxnSpPr>
        <cdr:cNvPr id="31" name="Přímá spojnice se šipkou 30">
          <a:extLst xmlns:a="http://schemas.openxmlformats.org/drawingml/2006/main">
            <a:ext uri="{FF2B5EF4-FFF2-40B4-BE49-F238E27FC236}">
              <a16:creationId xmlns:a16="http://schemas.microsoft.com/office/drawing/2014/main" id="{B6FC0DDC-6FDB-4921-9E1B-585CAB5C67EA}"/>
            </a:ext>
          </a:extLst>
        </cdr:cNvPr>
        <cdr:cNvCxnSpPr/>
      </cdr:nvCxnSpPr>
      <cdr:spPr>
        <a:xfrm xmlns:a="http://schemas.openxmlformats.org/drawingml/2006/main">
          <a:off x="4779066" y="504148"/>
          <a:ext cx="155467" cy="2836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0.63519</cdr:x>
      <cdr:y>0.25077</cdr:y>
    </cdr:from>
    <cdr:to>
      <cdr:x>0.68796</cdr:x>
      <cdr:y>0.33873</cdr:y>
    </cdr:to>
    <cdr:sp macro="" textlink="">
      <cdr:nvSpPr>
        <cdr:cNvPr id="2" name="Dvanáctiúhelník 1">
          <a:extLst xmlns:a="http://schemas.openxmlformats.org/drawingml/2006/main">
            <a:ext uri="{FF2B5EF4-FFF2-40B4-BE49-F238E27FC236}">
              <a16:creationId xmlns:a16="http://schemas.microsoft.com/office/drawing/2014/main" id="{13EEF1D4-F3FF-4BA5-8381-E50DC0A18D8D}"/>
            </a:ext>
          </a:extLst>
        </cdr:cNvPr>
        <cdr:cNvSpPr/>
      </cdr:nvSpPr>
      <cdr:spPr>
        <a:xfrm xmlns:a="http://schemas.openxmlformats.org/drawingml/2006/main">
          <a:off x="4356100" y="1031875"/>
          <a:ext cx="361950" cy="361950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>
              <a:solidFill>
                <a:schemeClr val="tx1"/>
              </a:solidFill>
            </a:rPr>
            <a:t>O</a:t>
          </a:r>
        </a:p>
      </cdr:txBody>
    </cdr:sp>
  </cdr:relSizeAnchor>
  <cdr:relSizeAnchor xmlns:cdr="http://schemas.openxmlformats.org/drawingml/2006/chartDrawing">
    <cdr:from>
      <cdr:x>0.66019</cdr:x>
      <cdr:y>0.37346</cdr:y>
    </cdr:from>
    <cdr:to>
      <cdr:x>0.66019</cdr:x>
      <cdr:y>0.43364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id="{DC40B9CF-9202-4818-B386-0CB33EE2954F}"/>
            </a:ext>
          </a:extLst>
        </cdr:cNvPr>
        <cdr:cNvCxnSpPr/>
      </cdr:nvCxnSpPr>
      <cdr:spPr>
        <a:xfrm xmlns:a="http://schemas.openxmlformats.org/drawingml/2006/main">
          <a:off x="4527550" y="1536700"/>
          <a:ext cx="0" cy="247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0.35741</cdr:x>
      <cdr:y>0.1466</cdr:y>
    </cdr:from>
    <cdr:to>
      <cdr:x>0.41019</cdr:x>
      <cdr:y>0.23457</cdr:y>
    </cdr:to>
    <cdr:sp macro="" textlink="">
      <cdr:nvSpPr>
        <cdr:cNvPr id="4" name="Dvanáctiúhelník 3">
          <a:extLst xmlns:a="http://schemas.openxmlformats.org/drawingml/2006/main">
            <a:ext uri="{FF2B5EF4-FFF2-40B4-BE49-F238E27FC236}">
              <a16:creationId xmlns:a16="http://schemas.microsoft.com/office/drawing/2014/main" id="{CD1935FE-A34C-4007-9F0C-AFBA028E73C4}"/>
            </a:ext>
          </a:extLst>
        </cdr:cNvPr>
        <cdr:cNvSpPr/>
      </cdr:nvSpPr>
      <cdr:spPr>
        <a:xfrm xmlns:a="http://schemas.openxmlformats.org/drawingml/2006/main">
          <a:off x="2451100" y="603250"/>
          <a:ext cx="361950" cy="361950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>
              <a:solidFill>
                <a:schemeClr val="tx1"/>
              </a:solidFill>
            </a:rPr>
            <a:t>M</a:t>
          </a:r>
        </a:p>
      </cdr:txBody>
    </cdr:sp>
  </cdr:relSizeAnchor>
  <cdr:relSizeAnchor xmlns:cdr="http://schemas.openxmlformats.org/drawingml/2006/chartDrawing">
    <cdr:from>
      <cdr:x>0.38241</cdr:x>
      <cdr:y>0.26929</cdr:y>
    </cdr:from>
    <cdr:to>
      <cdr:x>0.38241</cdr:x>
      <cdr:y>0.32948</cdr:y>
    </cdr:to>
    <cdr:cxnSp macro="">
      <cdr:nvCxnSpPr>
        <cdr:cNvPr id="5" name="Přímá spojnice se šipkou 4">
          <a:extLst xmlns:a="http://schemas.openxmlformats.org/drawingml/2006/main">
            <a:ext uri="{FF2B5EF4-FFF2-40B4-BE49-F238E27FC236}">
              <a16:creationId xmlns:a16="http://schemas.microsoft.com/office/drawing/2014/main" id="{B516A5F2-B0D0-4E87-8BDE-4C070C6FAC1F}"/>
            </a:ext>
          </a:extLst>
        </cdr:cNvPr>
        <cdr:cNvCxnSpPr/>
      </cdr:nvCxnSpPr>
      <cdr:spPr>
        <a:xfrm xmlns:a="http://schemas.openxmlformats.org/drawingml/2006/main">
          <a:off x="2622550" y="1108075"/>
          <a:ext cx="0" cy="247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0.26991</cdr:x>
      <cdr:y>0.51235</cdr:y>
    </cdr:from>
    <cdr:to>
      <cdr:x>0.32269</cdr:x>
      <cdr:y>0.60031</cdr:y>
    </cdr:to>
    <cdr:sp macro="" textlink="">
      <cdr:nvSpPr>
        <cdr:cNvPr id="6" name="Dvanáctiúhelník 5">
          <a:extLst xmlns:a="http://schemas.openxmlformats.org/drawingml/2006/main">
            <a:ext uri="{FF2B5EF4-FFF2-40B4-BE49-F238E27FC236}">
              <a16:creationId xmlns:a16="http://schemas.microsoft.com/office/drawing/2014/main" id="{D45AF6F1-2E8E-4BC9-BDAB-42333E0966DB}"/>
            </a:ext>
          </a:extLst>
        </cdr:cNvPr>
        <cdr:cNvSpPr/>
      </cdr:nvSpPr>
      <cdr:spPr>
        <a:xfrm xmlns:a="http://schemas.openxmlformats.org/drawingml/2006/main">
          <a:off x="1851025" y="2108200"/>
          <a:ext cx="361950" cy="361950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>
              <a:solidFill>
                <a:schemeClr val="tx1"/>
              </a:solidFill>
            </a:rPr>
            <a:t>L</a:t>
          </a:r>
        </a:p>
      </cdr:txBody>
    </cdr:sp>
  </cdr:relSizeAnchor>
  <cdr:relSizeAnchor xmlns:cdr="http://schemas.openxmlformats.org/drawingml/2006/chartDrawing">
    <cdr:from>
      <cdr:x>0.29491</cdr:x>
      <cdr:y>0.63503</cdr:y>
    </cdr:from>
    <cdr:to>
      <cdr:x>0.29491</cdr:x>
      <cdr:y>0.69522</cdr:y>
    </cdr:to>
    <cdr:cxnSp macro="">
      <cdr:nvCxnSpPr>
        <cdr:cNvPr id="7" name="Přímá spojnice se šipkou 6">
          <a:extLst xmlns:a="http://schemas.openxmlformats.org/drawingml/2006/main">
            <a:ext uri="{FF2B5EF4-FFF2-40B4-BE49-F238E27FC236}">
              <a16:creationId xmlns:a16="http://schemas.microsoft.com/office/drawing/2014/main" id="{6CCB12C5-6B33-4555-BCEF-4776A3E97A39}"/>
            </a:ext>
          </a:extLst>
        </cdr:cNvPr>
        <cdr:cNvCxnSpPr/>
      </cdr:nvCxnSpPr>
      <cdr:spPr>
        <a:xfrm xmlns:a="http://schemas.openxmlformats.org/drawingml/2006/main">
          <a:off x="2022475" y="2613025"/>
          <a:ext cx="0" cy="247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0.54491</cdr:x>
      <cdr:y>0.49614</cdr:y>
    </cdr:from>
    <cdr:to>
      <cdr:x>0.59769</cdr:x>
      <cdr:y>0.5841</cdr:y>
    </cdr:to>
    <cdr:sp macro="" textlink="">
      <cdr:nvSpPr>
        <cdr:cNvPr id="10" name="Dvanáctiúhelník 9">
          <a:extLst xmlns:a="http://schemas.openxmlformats.org/drawingml/2006/main">
            <a:ext uri="{FF2B5EF4-FFF2-40B4-BE49-F238E27FC236}">
              <a16:creationId xmlns:a16="http://schemas.microsoft.com/office/drawing/2014/main" id="{EDB7150F-8ED3-4AE6-8131-1293A57672B4}"/>
            </a:ext>
          </a:extLst>
        </cdr:cNvPr>
        <cdr:cNvSpPr/>
      </cdr:nvSpPr>
      <cdr:spPr>
        <a:xfrm xmlns:a="http://schemas.openxmlformats.org/drawingml/2006/main">
          <a:off x="3736975" y="2041525"/>
          <a:ext cx="361950" cy="361950"/>
        </a:xfrm>
        <a:prstGeom xmlns:a="http://schemas.openxmlformats.org/drawingml/2006/main" prst="dodecagon">
          <a:avLst/>
        </a:prstGeom>
        <a:noFill xmlns:a="http://schemas.openxmlformats.org/drawingml/2006/main"/>
        <a:ln xmlns:a="http://schemas.openxmlformats.org/drawingml/2006/main" w="31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>
              <a:solidFill>
                <a:schemeClr val="tx1"/>
              </a:solidFill>
            </a:rPr>
            <a:t>N </a:t>
          </a:r>
        </a:p>
      </cdr:txBody>
    </cdr:sp>
  </cdr:relSizeAnchor>
  <cdr:relSizeAnchor xmlns:cdr="http://schemas.openxmlformats.org/drawingml/2006/chartDrawing">
    <cdr:from>
      <cdr:x>0.56991</cdr:x>
      <cdr:y>0.61883</cdr:y>
    </cdr:from>
    <cdr:to>
      <cdr:x>0.56991</cdr:x>
      <cdr:y>0.67901</cdr:y>
    </cdr:to>
    <cdr:cxnSp macro="">
      <cdr:nvCxnSpPr>
        <cdr:cNvPr id="11" name="Přímá spojnice se šipkou 10">
          <a:extLst xmlns:a="http://schemas.openxmlformats.org/drawingml/2006/main">
            <a:ext uri="{FF2B5EF4-FFF2-40B4-BE49-F238E27FC236}">
              <a16:creationId xmlns:a16="http://schemas.microsoft.com/office/drawing/2014/main" id="{D284D0BA-942E-4F1C-9C3F-F8D4C6F7CC86}"/>
            </a:ext>
          </a:extLst>
        </cdr:cNvPr>
        <cdr:cNvCxnSpPr/>
      </cdr:nvCxnSpPr>
      <cdr:spPr>
        <a:xfrm xmlns:a="http://schemas.openxmlformats.org/drawingml/2006/main">
          <a:off x="3908425" y="2546350"/>
          <a:ext cx="0" cy="247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0.34891</cdr:x>
      <cdr:y>0.53303</cdr:y>
    </cdr:from>
    <cdr:to>
      <cdr:x>0.54891</cdr:x>
      <cdr:y>0.86637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776FA6F6-5CF6-4953-8B29-65406A60504E}"/>
            </a:ext>
          </a:extLst>
        </cdr:cNvPr>
        <cdr:cNvSpPr txBox="1"/>
      </cdr:nvSpPr>
      <cdr:spPr>
        <a:xfrm xmlns:a="http://schemas.openxmlformats.org/drawingml/2006/main">
          <a:off x="1000207" y="998557"/>
          <a:ext cx="573329" cy="624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B9847B70-4830-4547-86A0-514C324686E9}" type="TxLink">
            <a:rPr lang="en-US" sz="2800" b="0" i="0" u="none" strike="noStrike">
              <a:solidFill>
                <a:srgbClr val="00B050"/>
              </a:solidFill>
              <a:latin typeface="Arial Rounded MT Bold" panose="020F0704030504030204" pitchFamily="34" charset="0"/>
              <a:cs typeface="Calibri"/>
            </a:rPr>
            <a:pPr/>
            <a:t>56%</a:t>
          </a:fld>
          <a:endParaRPr lang="cs-CZ" sz="2800" dirty="0">
            <a:solidFill>
              <a:srgbClr val="00B050"/>
            </a:solidFill>
            <a:latin typeface="Arial Rounded MT Bold" panose="020F07040305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0.35432</cdr:x>
      <cdr:y>0.53821</cdr:y>
    </cdr:from>
    <cdr:to>
      <cdr:x>0.55432</cdr:x>
      <cdr:y>0.87155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776FA6F6-5CF6-4953-8B29-65406A60504E}"/>
            </a:ext>
          </a:extLst>
        </cdr:cNvPr>
        <cdr:cNvSpPr txBox="1"/>
      </cdr:nvSpPr>
      <cdr:spPr>
        <a:xfrm xmlns:a="http://schemas.openxmlformats.org/drawingml/2006/main">
          <a:off x="1022380" y="1006017"/>
          <a:ext cx="577101" cy="623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110B749B-8315-4A1C-8DE2-D530F48DC90E}" type="TxLink">
            <a:rPr lang="en-US" sz="2800" b="0" i="0" u="none" strike="noStrike">
              <a:solidFill>
                <a:srgbClr val="FF0000"/>
              </a:solidFill>
              <a:latin typeface="Arial Rounded MT Bold" panose="020F0704030504030204" pitchFamily="34" charset="0"/>
              <a:cs typeface="Calibri"/>
            </a:rPr>
            <a:pPr/>
            <a:t>26%</a:t>
          </a:fld>
          <a:endParaRPr lang="cs-CZ" sz="2800" dirty="0">
            <a:solidFill>
              <a:srgbClr val="FF0000"/>
            </a:solidFill>
            <a:latin typeface="Arial Rounded MT Bold" panose="020F0704030504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0.33725</cdr:x>
      <cdr:y>0.46958</cdr:y>
    </cdr:from>
    <cdr:to>
      <cdr:x>0.53725</cdr:x>
      <cdr:y>0.80292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776FA6F6-5CF6-4953-8B29-65406A60504E}"/>
            </a:ext>
          </a:extLst>
        </cdr:cNvPr>
        <cdr:cNvSpPr txBox="1"/>
      </cdr:nvSpPr>
      <cdr:spPr>
        <a:xfrm xmlns:a="http://schemas.openxmlformats.org/drawingml/2006/main">
          <a:off x="883836" y="797938"/>
          <a:ext cx="524147" cy="566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CA902E26-5E01-4249-A696-F8AF959E41E9}" type="TxLink">
            <a:rPr lang="en-US" sz="2800" b="0" i="0" u="none" strike="noStrike">
              <a:solidFill>
                <a:srgbClr val="FFC000"/>
              </a:solidFill>
              <a:latin typeface="Arial Rounded MT Bold" panose="020F0704030504030204" pitchFamily="34" charset="0"/>
              <a:cs typeface="Calibri"/>
            </a:rPr>
            <a:pPr/>
            <a:t>18%</a:t>
          </a:fld>
          <a:endParaRPr lang="cs-CZ" sz="2800" dirty="0">
            <a:solidFill>
              <a:srgbClr val="FFC000"/>
            </a:solidFill>
            <a:latin typeface="Arial Rounded MT Bold" panose="020F0704030504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0.29014</cdr:x>
      <cdr:y>0.53405</cdr:y>
    </cdr:from>
    <cdr:to>
      <cdr:x>0.57059</cdr:x>
      <cdr:y>0.79046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F2999171-B4E7-4EF0-BC34-10C999B72707}"/>
            </a:ext>
          </a:extLst>
        </cdr:cNvPr>
        <cdr:cNvSpPr txBox="1"/>
      </cdr:nvSpPr>
      <cdr:spPr>
        <a:xfrm xmlns:a="http://schemas.openxmlformats.org/drawingml/2006/main">
          <a:off x="1241391" y="1367150"/>
          <a:ext cx="1199941" cy="656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5448CE8E-8096-4039-8B25-5C6DE2E68273}" type="TxLink">
            <a:rPr lang="en-US" sz="1800" b="0" i="0" u="none" strike="noStrike">
              <a:solidFill>
                <a:sysClr val="windowText" lastClr="000000"/>
              </a:solidFill>
              <a:latin typeface="NettoPro" panose="020B0504020101010102" pitchFamily="34" charset="-18"/>
              <a:cs typeface="NettoPro" panose="020B0504020101010102" pitchFamily="34" charset="-18"/>
            </a:rPr>
            <a:pPr/>
            <a:t>Německá média</a:t>
          </a:fld>
          <a:endParaRPr lang="cs-CZ" sz="1800" dirty="0">
            <a:solidFill>
              <a:sysClr val="windowText" lastClr="000000"/>
            </a:solidFill>
            <a:latin typeface="NettoPro" panose="020B0504020101010102" pitchFamily="34" charset="-18"/>
            <a:cs typeface="NettoPro" panose="020B0504020101010102" pitchFamily="34" charset="-18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0.33765</cdr:x>
      <cdr:y>0.45932</cdr:y>
    </cdr:from>
    <cdr:to>
      <cdr:x>0.58444</cdr:x>
      <cdr:y>0.71573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9C1351C1-3E8C-4705-9BD2-C5CA86BEBD90}"/>
            </a:ext>
          </a:extLst>
        </cdr:cNvPr>
        <cdr:cNvSpPr txBox="1"/>
      </cdr:nvSpPr>
      <cdr:spPr>
        <a:xfrm xmlns:a="http://schemas.openxmlformats.org/drawingml/2006/main">
          <a:off x="1444664" y="1175822"/>
          <a:ext cx="1055923" cy="656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E4BCE00D-6D82-476C-AC41-9B4E4C5F1F6F}" type="TxLink">
            <a:rPr lang="en-US" sz="1800" b="0" i="0" u="none" strike="noStrike">
              <a:solidFill>
                <a:sysClr val="windowText" lastClr="000000"/>
              </a:solidFill>
              <a:latin typeface="NettoPro" panose="020B0504020101010102" pitchFamily="34" charset="-18"/>
              <a:cs typeface="NettoPro" panose="020B0504020101010102" pitchFamily="34" charset="-18"/>
            </a:rPr>
            <a:pPr/>
            <a:t>Polská média</a:t>
          </a:fld>
          <a:endParaRPr lang="cs-CZ" sz="1800" dirty="0">
            <a:solidFill>
              <a:sysClr val="windowText" lastClr="000000"/>
            </a:solidFill>
            <a:latin typeface="NettoPro" panose="020B0504020101010102" pitchFamily="34" charset="-18"/>
            <a:cs typeface="NettoPro" panose="020B0504020101010102" pitchFamily="34" charset="-18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0.32104</cdr:x>
      <cdr:y>0.51144</cdr:y>
    </cdr:from>
    <cdr:to>
      <cdr:x>0.56303</cdr:x>
      <cdr:y>0.76785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9C1351C1-3E8C-4705-9BD2-C5CA86BEBD90}"/>
            </a:ext>
          </a:extLst>
        </cdr:cNvPr>
        <cdr:cNvSpPr txBox="1"/>
      </cdr:nvSpPr>
      <cdr:spPr>
        <a:xfrm xmlns:a="http://schemas.openxmlformats.org/drawingml/2006/main">
          <a:off x="1373611" y="1309259"/>
          <a:ext cx="1035385" cy="656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fld id="{A531C4A4-CCB4-470B-A3AA-4CECCF9F63EF}" type="TxLink">
            <a:rPr lang="en-US" sz="1800" b="0" i="0" u="none" strike="noStrike">
              <a:solidFill>
                <a:sysClr val="windowText" lastClr="000000"/>
              </a:solidFill>
              <a:latin typeface="NettoPro" panose="020B0504020101010102" pitchFamily="34" charset="-18"/>
              <a:cs typeface="NettoPro" panose="020B0504020101010102" pitchFamily="34" charset="-18"/>
            </a:rPr>
            <a:pPr/>
            <a:t>Česká média</a:t>
          </a:fld>
          <a:endParaRPr lang="cs-CZ" sz="1800" dirty="0">
            <a:solidFill>
              <a:sysClr val="windowText" lastClr="000000"/>
            </a:solidFill>
            <a:latin typeface="NettoPro" panose="020B0504020101010102" pitchFamily="34" charset="-18"/>
            <a:cs typeface="NettoPro" panose="020B0504020101010102" pitchFamily="34" charset="-18"/>
          </a:endParaRPr>
        </a:p>
      </cdr:txBody>
    </cdr:sp>
  </cdr:relSizeAnchor>
  <cdr:relSizeAnchor xmlns:cdr="http://schemas.openxmlformats.org/drawingml/2006/chartDrawing">
    <cdr:from>
      <cdr:x>0.00937</cdr:x>
      <cdr:y>0.0438</cdr:y>
    </cdr:from>
    <cdr:to>
      <cdr:x>0.57766</cdr:x>
      <cdr:y>0.37525</cdr:y>
    </cdr:to>
    <cdr:grpSp>
      <cdr:nvGrpSpPr>
        <cdr:cNvPr id="15" name="Skupina 14">
          <a:extLst xmlns:a="http://schemas.openxmlformats.org/drawingml/2006/main">
            <a:ext uri="{FF2B5EF4-FFF2-40B4-BE49-F238E27FC236}">
              <a16:creationId xmlns:a16="http://schemas.microsoft.com/office/drawing/2014/main" id="{8CDB7EE1-A1C4-4674-8287-A680B4D25F08}"/>
            </a:ext>
          </a:extLst>
        </cdr:cNvPr>
        <cdr:cNvGrpSpPr/>
      </cdr:nvGrpSpPr>
      <cdr:grpSpPr>
        <a:xfrm xmlns:a="http://schemas.openxmlformats.org/drawingml/2006/main">
          <a:off x="40091" y="112126"/>
          <a:ext cx="2431502" cy="848493"/>
          <a:chOff x="419848" y="156210"/>
          <a:chExt cx="3021810" cy="1181997"/>
        </a:xfrm>
      </cdr:grpSpPr>
      <cdr:sp macro="" textlink="">
        <cdr:nvSpPr>
          <cdr:cNvPr id="9" name="TextovéPole 11">
            <a:extLst xmlns:a="http://schemas.openxmlformats.org/drawingml/2006/main">
              <a:ext uri="{FF2B5EF4-FFF2-40B4-BE49-F238E27FC236}">
                <a16:creationId xmlns:a16="http://schemas.microsoft.com/office/drawing/2014/main" id="{7F41837F-0077-4ED1-B968-3DF6A145E7F3}"/>
              </a:ext>
            </a:extLst>
          </cdr:cNvPr>
          <cdr:cNvSpPr txBox="1"/>
        </cdr:nvSpPr>
        <cdr:spPr>
          <a:xfrm xmlns:a="http://schemas.openxmlformats.org/drawingml/2006/main">
            <a:off x="1767435" y="1110125"/>
            <a:ext cx="1524462" cy="22808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fld id="{04899D6C-D0A0-4AFF-A71A-68D646F01FC1}" type="TxLink">
              <a:rPr lang="en-US" sz="900" b="0" i="0" u="none" strike="noStrike">
                <a:solidFill>
                  <a:srgbClr val="000000"/>
                </a:solidFill>
                <a:latin typeface="NettoPro"/>
                <a:cs typeface="NettoPro"/>
              </a:rPr>
              <a:pPr/>
              <a:t>Poklesy půdy (149)</a:t>
            </a:fld>
            <a:endParaRPr lang="cs-CZ" sz="900" dirty="0">
              <a:latin typeface="NettoPro" panose="020B0504020101010102" pitchFamily="34" charset="-18"/>
              <a:cs typeface="NettoPro" panose="020B0504020101010102" pitchFamily="34" charset="-18"/>
            </a:endParaRPr>
          </a:p>
        </cdr:txBody>
      </cdr:sp>
      <cdr:sp macro="" textlink="">
        <cdr:nvSpPr>
          <cdr:cNvPr id="10" name="TextovéPole 12">
            <a:extLst xmlns:a="http://schemas.openxmlformats.org/drawingml/2006/main">
              <a:ext uri="{FF2B5EF4-FFF2-40B4-BE49-F238E27FC236}">
                <a16:creationId xmlns:a16="http://schemas.microsoft.com/office/drawing/2014/main" id="{E1F2AA28-5D9C-4986-8795-51BCBF79D0C1}"/>
              </a:ext>
            </a:extLst>
          </cdr:cNvPr>
          <cdr:cNvSpPr txBox="1"/>
        </cdr:nvSpPr>
        <cdr:spPr>
          <a:xfrm xmlns:a="http://schemas.openxmlformats.org/drawingml/2006/main">
            <a:off x="1696023" y="917575"/>
            <a:ext cx="1568071" cy="32156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fld id="{FD6BB372-4B1B-42F8-A54E-EB755EACAFAA}" type="TxLink">
              <a:rPr lang="en-US" sz="900" b="0" i="0" u="none" strike="noStrike">
                <a:solidFill>
                  <a:srgbClr val="000000"/>
                </a:solidFill>
                <a:latin typeface="NettoPro"/>
                <a:cs typeface="NettoPro"/>
              </a:rPr>
              <a:pPr/>
              <a:t>Důl dává práci (158)</a:t>
            </a:fld>
            <a:endParaRPr lang="cs-CZ" sz="900" dirty="0">
              <a:latin typeface="NettoPro" panose="020B0504020101010102" pitchFamily="34" charset="-18"/>
              <a:cs typeface="NettoPro" panose="020B0504020101010102" pitchFamily="34" charset="-18"/>
            </a:endParaRPr>
          </a:p>
        </cdr:txBody>
      </cdr:sp>
      <cdr:sp macro="" textlink="">
        <cdr:nvSpPr>
          <cdr:cNvPr id="11" name="TextovéPole 13">
            <a:extLst xmlns:a="http://schemas.openxmlformats.org/drawingml/2006/main">
              <a:ext uri="{FF2B5EF4-FFF2-40B4-BE49-F238E27FC236}">
                <a16:creationId xmlns:a16="http://schemas.microsoft.com/office/drawing/2014/main" id="{B77C0F16-B301-4762-8D96-B17C2C552679}"/>
              </a:ext>
            </a:extLst>
          </cdr:cNvPr>
          <cdr:cNvSpPr txBox="1"/>
        </cdr:nvSpPr>
        <cdr:spPr>
          <a:xfrm xmlns:a="http://schemas.openxmlformats.org/drawingml/2006/main">
            <a:off x="419848" y="703104"/>
            <a:ext cx="3021810" cy="32156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fld id="{1C986B05-9018-4ABD-9F67-2C87E33E03EA}" type="TxLink">
              <a:rPr lang="en-US" sz="900" b="0" i="0" u="none" strike="noStrike">
                <a:solidFill>
                  <a:srgbClr val="000000"/>
                </a:solidFill>
                <a:latin typeface="NettoPro"/>
                <a:cs typeface="NettoPro"/>
              </a:rPr>
              <a:pPr/>
              <a:t>Důl je nezbytný pro výrobu elektřiny (227)</a:t>
            </a:fld>
            <a:endParaRPr lang="cs-CZ" sz="900" dirty="0">
              <a:latin typeface="NettoPro" panose="020B0504020101010102" pitchFamily="34" charset="-18"/>
              <a:cs typeface="NettoPro" panose="020B0504020101010102" pitchFamily="34" charset="-18"/>
            </a:endParaRPr>
          </a:p>
        </cdr:txBody>
      </cdr:sp>
      <cdr:sp macro="" textlink="">
        <cdr:nvSpPr>
          <cdr:cNvPr id="12" name="TextovéPole 14">
            <a:extLst xmlns:a="http://schemas.openxmlformats.org/drawingml/2006/main">
              <a:ext uri="{FF2B5EF4-FFF2-40B4-BE49-F238E27FC236}">
                <a16:creationId xmlns:a16="http://schemas.microsoft.com/office/drawing/2014/main" id="{9A1D29D2-85CB-41B2-98A7-1B1D5CBF5E1E}"/>
              </a:ext>
            </a:extLst>
          </cdr:cNvPr>
          <cdr:cNvSpPr txBox="1"/>
        </cdr:nvSpPr>
        <cdr:spPr>
          <a:xfrm xmlns:a="http://schemas.openxmlformats.org/drawingml/2006/main">
            <a:off x="2162400" y="520695"/>
            <a:ext cx="1061162" cy="32156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fld id="{D26B5EE3-CCC0-4BD7-8495-36B84E217F29}" type="TxLink">
              <a:rPr lang="en-US" sz="900" b="0" i="0" u="none" strike="noStrike">
                <a:solidFill>
                  <a:srgbClr val="000000"/>
                </a:solidFill>
                <a:latin typeface="NettoPro"/>
                <a:cs typeface="NettoPro"/>
              </a:rPr>
              <a:pPr/>
              <a:t>Prach (1126)</a:t>
            </a:fld>
            <a:endParaRPr lang="cs-CZ" sz="900" dirty="0">
              <a:latin typeface="NettoPro" panose="020B0504020101010102" pitchFamily="34" charset="-18"/>
              <a:cs typeface="NettoPro" panose="020B0504020101010102" pitchFamily="34" charset="-18"/>
            </a:endParaRPr>
          </a:p>
        </cdr:txBody>
      </cdr:sp>
      <cdr:sp macro="" textlink="">
        <cdr:nvSpPr>
          <cdr:cNvPr id="13" name="TextovéPole 16">
            <a:extLst xmlns:a="http://schemas.openxmlformats.org/drawingml/2006/main">
              <a:ext uri="{FF2B5EF4-FFF2-40B4-BE49-F238E27FC236}">
                <a16:creationId xmlns:a16="http://schemas.microsoft.com/office/drawing/2014/main" id="{81AEAC64-F8D7-42E9-82B8-08E870A3A353}"/>
              </a:ext>
            </a:extLst>
          </cdr:cNvPr>
          <cdr:cNvSpPr txBox="1"/>
        </cdr:nvSpPr>
        <cdr:spPr>
          <a:xfrm xmlns:a="http://schemas.openxmlformats.org/drawingml/2006/main">
            <a:off x="2196933" y="353001"/>
            <a:ext cx="1007568" cy="32156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fld id="{113EA740-BDD7-44D3-9585-C7128BD1673E}" type="TxLink">
              <a:rPr lang="en-US" sz="900" b="0" i="0" u="none" strike="noStrike">
                <a:solidFill>
                  <a:srgbClr val="000000"/>
                </a:solidFill>
                <a:latin typeface="NettoPro"/>
                <a:cs typeface="NettoPro"/>
              </a:rPr>
              <a:pPr/>
              <a:t>Hluk (1355)</a:t>
            </a:fld>
            <a:endParaRPr lang="cs-CZ" sz="900">
              <a:latin typeface="NettoPro" panose="020B0504020101010102" pitchFamily="34" charset="-18"/>
              <a:cs typeface="NettoPro" panose="020B0504020101010102" pitchFamily="34" charset="-18"/>
            </a:endParaRPr>
          </a:p>
        </cdr:txBody>
      </cdr:sp>
      <cdr:sp macro="" textlink="">
        <cdr:nvSpPr>
          <cdr:cNvPr id="14" name="TextovéPole 17">
            <a:extLst xmlns:a="http://schemas.openxmlformats.org/drawingml/2006/main">
              <a:ext uri="{FF2B5EF4-FFF2-40B4-BE49-F238E27FC236}">
                <a16:creationId xmlns:a16="http://schemas.microsoft.com/office/drawing/2014/main" id="{CC47B6DC-AC42-4625-B508-6E70507D9877}"/>
              </a:ext>
            </a:extLst>
          </cdr:cNvPr>
          <cdr:cNvSpPr txBox="1"/>
        </cdr:nvSpPr>
        <cdr:spPr>
          <a:xfrm xmlns:a="http://schemas.openxmlformats.org/drawingml/2006/main">
            <a:off x="1419086" y="156210"/>
            <a:ext cx="1900801" cy="32156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fld id="{601EA5A6-DC4E-492A-98D3-0A981AB65D1A}" type="TxLink">
              <a:rPr lang="en-US" sz="900" b="0" i="0" u="none" strike="noStrike">
                <a:solidFill>
                  <a:srgbClr val="000000"/>
                </a:solidFill>
                <a:latin typeface="NettoPro"/>
                <a:cs typeface="NettoPro"/>
              </a:rPr>
              <a:pPr/>
              <a:t>Klesá spodní voda (1952)</a:t>
            </a:fld>
            <a:endParaRPr lang="cs-CZ" sz="900">
              <a:latin typeface="NettoPro" panose="020B0504020101010102" pitchFamily="34" charset="-18"/>
              <a:cs typeface="NettoPro" panose="020B0504020101010102" pitchFamily="34" charset="-18"/>
            </a:endParaRP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BE376-8AAD-4C16-B81F-2BBFD9F10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D8158A-B0F5-4029-9D84-4FA9A61CF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4E4B4-094A-476F-9151-7622F797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E1C6B-C1CF-4469-949B-AFB1DA0D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AB2B30-8579-4731-A685-C83376F0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89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34347-504C-4D50-87F0-F745D6E3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6F494A-4082-4281-96C5-C45A50003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1F6B36-0078-473A-8387-49BB0442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77A68F-D7C8-4FDB-A4EF-17530221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E71480-A52A-4CE1-B367-ECFE9174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06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82B7E8D-D38F-4C14-828A-B4DECDF7A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EDBFC9-317E-479A-8432-AE32E91DF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9216C-8863-49C3-84F4-5FE05231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CFA9A2-71DD-48AC-820C-D86A01DD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88C697-C037-4812-AF7F-BF4E4BB9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14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C2075-3110-467E-8B5A-65981523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8D7A3-B145-4B02-AD76-B552332C1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615F72-1048-41CB-BB7F-5D5ACBEE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F0A58E-1666-435D-90DA-0835D4E8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E75486-F959-4EFF-9B6C-99E3518F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00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11AD4-7C70-4B6A-84C7-CFEB6B0A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423AD4-9EFD-460C-BC8F-AB6E3C13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689300-45A8-4639-ACD4-C6088B90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BF0BD7-066E-466B-B2BE-8251B746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95291F-0F3F-41C3-A2E5-E23F67DC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3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9B36FB-41D3-469D-ABAB-3187B8CE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DBD5D-7C7B-4846-A0D6-5D5A2BBB3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1FA617-D77A-4F2E-88DC-0670D1688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D18AE9-A1BB-4BE1-B762-01C7B795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D965B1-4666-4E9A-ACE9-8D7C0164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DEC5C3-F3F3-4089-A441-6BE98BB7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95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D24B4-EED3-49F7-A0CD-9727F342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E8272C-C382-49BF-AFF7-911CB56B2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9CE870-8CC8-4CDC-8721-13BE5B700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74E755-7D35-4E2C-9C12-924CDE69D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B89E06-E32F-41D9-99A5-A915726B1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7AB760-E260-404D-BC38-5513A595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427D16-BF82-482E-9C0F-0DFA7E24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254889-CA7B-498A-8BC4-F9D4946D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99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11DC1-A8DB-4640-A85A-391A89C7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E0FD2F-5E35-4A22-A456-AEDBA282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C505A0-BCE6-4E08-88D1-25EF1A80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35ACF4-7CB6-4166-95AB-24D30129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8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D73B0D-7D73-46BB-932F-AE3ABB80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563023-0A30-47A3-928C-9A66B669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8363AE-B503-4C61-9984-452F3CC9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75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615C7-D3FD-47C5-968A-DF5EF854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FD4960-FD45-4A66-A72E-B01BB86A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308740-0603-4007-BE44-8DD16F30B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B632AF-F057-49D8-AF3E-3D861CFE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C089B9-24F0-46DA-A74A-8F7EDFA9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CFEA32-8ADD-4055-AC88-A34E833A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98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E5FAB-1946-4CA8-B713-AE0AC92A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69A3E6-8E25-4D2F-9CD6-F00188273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E7274F-3873-4BE2-878D-3C05C83F5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DB064E-1DFF-467C-B8C3-3BB57610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E4A2F2-C95F-485F-A65D-36048B47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7E092-7112-4D63-91C4-276F486E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69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CACE0C-41FF-4269-8808-0EB3CE27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F77E70-D058-4C8D-9971-9303196DD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D7C449-EFE6-4604-BB48-EA46514BA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8A5D-59E6-4599-A181-21E9B97E5DE3}" type="datetimeFigureOut">
              <a:rPr lang="cs-CZ" smtClean="0"/>
              <a:t>02.07.2021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2F4ABE-B27A-489F-8A47-2D6192345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2A6499-0A4D-484C-BE55-1C678BCA7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7034-5C49-4109-A3DC-068FBFBBE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30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12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image" Target="../media/image4.png"/><Relationship Id="rId5" Type="http://schemas.openxmlformats.org/officeDocument/2006/relationships/chart" Target="../charts/chart2.xml"/><Relationship Id="rId10" Type="http://schemas.openxmlformats.org/officeDocument/2006/relationships/image" Target="../media/image3.png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.png"/><Relationship Id="rId7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11" Type="http://schemas.openxmlformats.org/officeDocument/2006/relationships/chart" Target="../charts/chart14.xml"/><Relationship Id="rId5" Type="http://schemas.openxmlformats.org/officeDocument/2006/relationships/chart" Target="../charts/chart8.xml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5.jp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chart" Target="../charts/chart15.xml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Obrázek 79" descr="Obsah obrázku pták, letící&#10;&#10;Popis byl vytvořen automaticky">
            <a:extLst>
              <a:ext uri="{FF2B5EF4-FFF2-40B4-BE49-F238E27FC236}">
                <a16:creationId xmlns:a16="http://schemas.microsoft.com/office/drawing/2014/main" id="{6EC15A6E-A5F0-4D98-B0FB-83EB003C2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r="2890"/>
          <a:stretch/>
        </p:blipFill>
        <p:spPr>
          <a:xfrm>
            <a:off x="0" y="4"/>
            <a:ext cx="12801600" cy="9601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72175A-2792-4D91-BDD1-F878F0D9A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95" y="129583"/>
            <a:ext cx="1746381" cy="57238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4FEA4C0-4D6F-472E-9693-E970A4B595D0}"/>
              </a:ext>
            </a:extLst>
          </p:cNvPr>
          <p:cNvSpPr/>
          <p:nvPr/>
        </p:nvSpPr>
        <p:spPr>
          <a:xfrm>
            <a:off x="-157007" y="167167"/>
            <a:ext cx="111720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Důl </a:t>
            </a:r>
            <a:r>
              <a:rPr lang="pl-PL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Turów</a:t>
            </a:r>
            <a:r>
              <a:rPr lang="cs-CZ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 v polských, německých a českých on-line médiích 1.7.2019 – 30.6.2021 (I.) 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DFE2FAD6-2CCB-47BC-BE0B-E2E0993ABBC8}"/>
              </a:ext>
            </a:extLst>
          </p:cNvPr>
          <p:cNvSpPr/>
          <p:nvPr/>
        </p:nvSpPr>
        <p:spPr>
          <a:xfrm>
            <a:off x="5831405" y="6022396"/>
            <a:ext cx="6740687" cy="3478263"/>
          </a:xfrm>
          <a:prstGeom prst="roundRect">
            <a:avLst>
              <a:gd name="adj" fmla="val 2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UcPeriod"/>
            </a:pPr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CF925154-6F0C-4C2D-988B-071A5E978E4F}"/>
              </a:ext>
            </a:extLst>
          </p:cNvPr>
          <p:cNvSpPr/>
          <p:nvPr/>
        </p:nvSpPr>
        <p:spPr>
          <a:xfrm>
            <a:off x="229508" y="792141"/>
            <a:ext cx="12342584" cy="5129710"/>
          </a:xfrm>
          <a:prstGeom prst="roundRect">
            <a:avLst>
              <a:gd name="adj" fmla="val 55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sp>
        <p:nvSpPr>
          <p:cNvPr id="44" name="Obdélník: se zakulacenými rohy 43">
            <a:extLst>
              <a:ext uri="{FF2B5EF4-FFF2-40B4-BE49-F238E27FC236}">
                <a16:creationId xmlns:a16="http://schemas.microsoft.com/office/drawing/2014/main" id="{9F552872-39D8-4951-AD2D-CA75F5E4E09F}"/>
              </a:ext>
            </a:extLst>
          </p:cNvPr>
          <p:cNvSpPr/>
          <p:nvPr/>
        </p:nvSpPr>
        <p:spPr>
          <a:xfrm>
            <a:off x="382598" y="3940349"/>
            <a:ext cx="5202637" cy="1925620"/>
          </a:xfrm>
          <a:prstGeom prst="roundRect">
            <a:avLst>
              <a:gd name="adj" fmla="val 29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UcPeriod"/>
            </a:pPr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DA1562CF-8AE4-44CC-8670-D19AA7B90417}"/>
              </a:ext>
            </a:extLst>
          </p:cNvPr>
          <p:cNvSpPr txBox="1"/>
          <p:nvPr/>
        </p:nvSpPr>
        <p:spPr>
          <a:xfrm>
            <a:off x="437015" y="3969804"/>
            <a:ext cx="5148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Babiš a Brabec jednali ve Varšavě s </a:t>
            </a:r>
            <a:r>
              <a:rPr lang="cs-CZ" sz="1000" dirty="0" err="1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Morawieckim</a:t>
            </a: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 a </a:t>
            </a:r>
            <a:r>
              <a:rPr lang="cs-CZ" sz="1000" dirty="0" err="1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Kurtykou</a:t>
            </a:r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České MŽP je proti rozšiřování dolu</a:t>
            </a:r>
          </a:p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Liberecký kraj podal stížnost Evropské komisi</a:t>
            </a:r>
          </a:p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Liberecký kraj se odvolal proti povolení prodloužit těžbu v dole </a:t>
            </a:r>
            <a:r>
              <a:rPr lang="cs-CZ" sz="1000" dirty="0" err="1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Petice na podporu dolu a elektrárny </a:t>
            </a:r>
            <a:r>
              <a:rPr lang="cs-CZ" sz="1000" dirty="0" err="1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 (organizuje PGE a podporuje MEP za Právo a Spravedlnost Anna </a:t>
            </a:r>
            <a:r>
              <a:rPr lang="cs-CZ" sz="1000" dirty="0" err="1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Zalewska</a:t>
            </a: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)</a:t>
            </a:r>
          </a:p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Polsko-česko-německý protest proti dolu</a:t>
            </a:r>
          </a:p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ČR podala podnět Evropské komisi</a:t>
            </a:r>
          </a:p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Zveřejněna studie hydrogeologa Ralfa Kruppa</a:t>
            </a:r>
          </a:p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Na důl si EK stěžuje německé město </a:t>
            </a:r>
            <a:r>
              <a:rPr lang="cs-CZ" sz="1000" dirty="0" err="1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Zittau</a:t>
            </a:r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ČR podává žalobu Soudnímu dvoru EU</a:t>
            </a:r>
          </a:p>
          <a:p>
            <a:pPr marL="457200" indent="-457200">
              <a:buAutoNum type="alphaUcPeriod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Polské MŽP prodloužilo dolu licenci do roku 2044</a:t>
            </a:r>
            <a:endParaRPr lang="en-GB" dirty="0"/>
          </a:p>
        </p:txBody>
      </p:sp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86DCFE1C-E8B6-467A-A256-BBC226EE7FDA}"/>
              </a:ext>
            </a:extLst>
          </p:cNvPr>
          <p:cNvSpPr/>
          <p:nvPr/>
        </p:nvSpPr>
        <p:spPr>
          <a:xfrm>
            <a:off x="7272279" y="3966622"/>
            <a:ext cx="5159908" cy="923409"/>
          </a:xfrm>
          <a:prstGeom prst="roundRect">
            <a:avLst>
              <a:gd name="adj" fmla="val 29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UcPeriod"/>
            </a:pPr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573241D-EBCA-4694-9598-9CA0A1F8038A}"/>
              </a:ext>
            </a:extLst>
          </p:cNvPr>
          <p:cNvSpPr txBox="1"/>
          <p:nvPr/>
        </p:nvSpPr>
        <p:spPr>
          <a:xfrm>
            <a:off x="7385011" y="3967841"/>
            <a:ext cx="470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lphaUcPeriod" startAt="12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21.května: Soudní dvůr EU rozhodl, že Polsko musí zastavit těžbu</a:t>
            </a:r>
          </a:p>
          <a:p>
            <a:pPr marL="228600" indent="-228600">
              <a:buFont typeface="+mj-lt"/>
              <a:buAutoNum type="alphaUcPeriod" startAt="12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24.května: </a:t>
            </a:r>
            <a:r>
              <a:rPr lang="cs-CZ" sz="1000" dirty="0" err="1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Morawiecki</a:t>
            </a: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 prohlásil, že Polsko těžbu nepřeruší. Jednání </a:t>
            </a:r>
            <a:r>
              <a:rPr lang="cs-CZ" sz="1000" dirty="0" err="1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Morawiecki</a:t>
            </a: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-Babiš na setkání Visegrádské čtyřky</a:t>
            </a:r>
          </a:p>
          <a:p>
            <a:pPr marL="228600" indent="-228600">
              <a:buFont typeface="+mj-lt"/>
              <a:buAutoNum type="alphaUcPeriod" startAt="12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9.června: Evropská komise se připojí k žalobě Česka na Polsko </a:t>
            </a:r>
          </a:p>
          <a:p>
            <a:pPr marL="228600" indent="-228600">
              <a:buFont typeface="+mj-lt"/>
              <a:buAutoNum type="alphaUcPeriod" startAt="12"/>
            </a:pPr>
            <a:r>
              <a:rPr lang="cs-CZ" sz="1000" dirty="0">
                <a:solidFill>
                  <a:srgbClr val="4A4A4A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15.června: Česko navrhuje penále 5 mil € denně za pokračující provoz dolu</a:t>
            </a:r>
          </a:p>
          <a:p>
            <a:endParaRPr lang="en-GB" sz="1000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DFABD841-4488-46A4-B011-31A56BC0AA19}"/>
              </a:ext>
            </a:extLst>
          </p:cNvPr>
          <p:cNvSpPr txBox="1"/>
          <p:nvPr/>
        </p:nvSpPr>
        <p:spPr>
          <a:xfrm>
            <a:off x="7115712" y="4993920"/>
            <a:ext cx="54448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Polská média jevila o kauzu </a:t>
            </a:r>
            <a:r>
              <a:rPr lang="cs-CZ" sz="11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 dlouho poměrně vlažný zájem. Zlom přišel v únoru, kdy Česká republika zažalovala Polsko u Soudního dvora EU. Tehdy medializace </a:t>
            </a:r>
            <a:r>
              <a:rPr lang="cs-CZ" sz="11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Turowa</a:t>
            </a: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 v polských titulech vylétla na trojnásobek. Následoval falešný klid prvních tří květnových týdnů, načež 21.května vybuchla bomba v podobě rozsudku nařizujícího zastavení těžby a polská medializace kauzy </a:t>
            </a:r>
            <a:r>
              <a:rPr lang="cs-CZ" sz="11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 šla do tisícovek zpráv. Během šesti neděl jich bylo 10 tisíc.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43A7F01-7A74-492E-824B-C1349D20D9A2}"/>
              </a:ext>
            </a:extLst>
          </p:cNvPr>
          <p:cNvSpPr txBox="1"/>
          <p:nvPr/>
        </p:nvSpPr>
        <p:spPr>
          <a:xfrm>
            <a:off x="5185709" y="849873"/>
            <a:ext cx="2478564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NettoPro-Bold" panose="020B0804020101010102" pitchFamily="34" charset="-18"/>
                <a:cs typeface="NettoPro-Bold" panose="020B0804020101010102" pitchFamily="34" charset="-18"/>
              </a:rPr>
              <a:t>Podíl na medializaci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B6E6B88-27EE-4CB8-8BE9-3B30FC161B40}"/>
              </a:ext>
            </a:extLst>
          </p:cNvPr>
          <p:cNvSpPr/>
          <p:nvPr/>
        </p:nvSpPr>
        <p:spPr>
          <a:xfrm>
            <a:off x="6007725" y="8518947"/>
            <a:ext cx="3043990" cy="98171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 dirty="0">
              <a:solidFill>
                <a:schemeClr val="tx1"/>
              </a:solidFill>
            </a:endParaRPr>
          </a:p>
          <a:p>
            <a:pPr algn="ctr"/>
            <a:endParaRPr lang="cs-CZ" sz="900" dirty="0">
              <a:solidFill>
                <a:schemeClr val="tx1"/>
              </a:solidFill>
            </a:endParaRPr>
          </a:p>
          <a:p>
            <a:pPr algn="ctr"/>
            <a:endParaRPr lang="cs-CZ" sz="900" dirty="0">
              <a:solidFill>
                <a:schemeClr val="tx1"/>
              </a:solidFill>
            </a:endParaRPr>
          </a:p>
          <a:p>
            <a:pPr algn="ctr"/>
            <a:endParaRPr lang="cs-CZ" sz="900" dirty="0">
              <a:solidFill>
                <a:schemeClr val="tx1"/>
              </a:solidFill>
            </a:endParaRPr>
          </a:p>
          <a:p>
            <a:pPr algn="ctr"/>
            <a:endParaRPr lang="cs-CZ" sz="900" dirty="0">
              <a:solidFill>
                <a:schemeClr val="tx1"/>
              </a:solidFill>
            </a:endParaRPr>
          </a:p>
          <a:p>
            <a:pPr algn="ctr"/>
            <a:r>
              <a:rPr lang="cs-CZ" sz="900" dirty="0">
                <a:solidFill>
                  <a:schemeClr val="tx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                   Polska Grupa </a:t>
            </a:r>
            <a:r>
              <a:rPr lang="cs-CZ" sz="900" dirty="0" err="1">
                <a:solidFill>
                  <a:schemeClr val="tx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Energetyczna</a:t>
            </a:r>
            <a:endParaRPr lang="en-GB" sz="900" dirty="0">
              <a:solidFill>
                <a:schemeClr val="tx1"/>
              </a:solidFill>
              <a:latin typeface="NettoPro-Bold" panose="020B0804020101010102" pitchFamily="34" charset="-18"/>
              <a:cs typeface="NettoPro-Bold" panose="020B0804020101010102" pitchFamily="34" charset="-18"/>
            </a:endParaRPr>
          </a:p>
        </p:txBody>
      </p:sp>
      <p:graphicFrame>
        <p:nvGraphicFramePr>
          <p:cNvPr id="38" name="Graf 37">
            <a:extLst>
              <a:ext uri="{FF2B5EF4-FFF2-40B4-BE49-F238E27FC236}">
                <a16:creationId xmlns:a16="http://schemas.microsoft.com/office/drawing/2014/main" id="{767B9591-7D40-4B75-A671-EBFB2AB47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62923"/>
              </p:ext>
            </p:extLst>
          </p:nvPr>
        </p:nvGraphicFramePr>
        <p:xfrm>
          <a:off x="304217" y="837792"/>
          <a:ext cx="5143497" cy="308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Graf 41">
            <a:extLst>
              <a:ext uri="{FF2B5EF4-FFF2-40B4-BE49-F238E27FC236}">
                <a16:creationId xmlns:a16="http://schemas.microsoft.com/office/drawing/2014/main" id="{E3D57239-BB93-495D-AD3A-5C4D1FEA1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754579"/>
              </p:ext>
            </p:extLst>
          </p:nvPr>
        </p:nvGraphicFramePr>
        <p:xfrm>
          <a:off x="7327371" y="854249"/>
          <a:ext cx="5143497" cy="280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Graf 42">
            <a:extLst>
              <a:ext uri="{FF2B5EF4-FFF2-40B4-BE49-F238E27FC236}">
                <a16:creationId xmlns:a16="http://schemas.microsoft.com/office/drawing/2014/main" id="{541B8404-AA58-4E98-B115-123783146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11727"/>
              </p:ext>
            </p:extLst>
          </p:nvPr>
        </p:nvGraphicFramePr>
        <p:xfrm>
          <a:off x="4929918" y="814968"/>
          <a:ext cx="2866645" cy="187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Graf 45">
            <a:extLst>
              <a:ext uri="{FF2B5EF4-FFF2-40B4-BE49-F238E27FC236}">
                <a16:creationId xmlns:a16="http://schemas.microsoft.com/office/drawing/2014/main" id="{97B28598-1D3C-4BB8-8DBD-EC3108E1E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564528"/>
              </p:ext>
            </p:extLst>
          </p:nvPr>
        </p:nvGraphicFramePr>
        <p:xfrm>
          <a:off x="4905712" y="2268071"/>
          <a:ext cx="2885504" cy="186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" name="Graf 46">
            <a:extLst>
              <a:ext uri="{FF2B5EF4-FFF2-40B4-BE49-F238E27FC236}">
                <a16:creationId xmlns:a16="http://schemas.microsoft.com/office/drawing/2014/main" id="{5F61B9D2-A534-4708-959F-33FBFF966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17555"/>
              </p:ext>
            </p:extLst>
          </p:nvPr>
        </p:nvGraphicFramePr>
        <p:xfrm>
          <a:off x="5114567" y="3912761"/>
          <a:ext cx="2620738" cy="169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9" name="Graf 38">
            <a:extLst>
              <a:ext uri="{FF2B5EF4-FFF2-40B4-BE49-F238E27FC236}">
                <a16:creationId xmlns:a16="http://schemas.microsoft.com/office/drawing/2014/main" id="{9B1B61DA-FF75-43CD-AA2D-FDED302F4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90573"/>
              </p:ext>
            </p:extLst>
          </p:nvPr>
        </p:nvGraphicFramePr>
        <p:xfrm>
          <a:off x="5742242" y="5815011"/>
          <a:ext cx="6701757" cy="353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B40DC8BC-D323-44F2-8E77-20C727D1AA7E}"/>
              </a:ext>
            </a:extLst>
          </p:cNvPr>
          <p:cNvSpPr/>
          <p:nvPr/>
        </p:nvSpPr>
        <p:spPr>
          <a:xfrm>
            <a:off x="240168" y="6022396"/>
            <a:ext cx="5512734" cy="3478263"/>
          </a:xfrm>
          <a:prstGeom prst="roundRect">
            <a:avLst>
              <a:gd name="adj" fmla="val 2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UcPeriod"/>
            </a:pPr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D5D8FAB4-8EBC-490E-845A-6AFB7A6550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12" y="6528927"/>
            <a:ext cx="752798" cy="50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B3375853-FBF9-4C9E-AE3F-CA9C92D4A8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62" y="6528927"/>
            <a:ext cx="757764" cy="50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FFB68B49-4922-4A1B-8114-6955D5DBB4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28" y="6528927"/>
            <a:ext cx="752798" cy="50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3" name="Obdélník 52">
            <a:extLst>
              <a:ext uri="{FF2B5EF4-FFF2-40B4-BE49-F238E27FC236}">
                <a16:creationId xmlns:a16="http://schemas.microsoft.com/office/drawing/2014/main" id="{1F88DAB5-D0A8-4A85-B0FE-77FA25B52094}"/>
              </a:ext>
            </a:extLst>
          </p:cNvPr>
          <p:cNvSpPr/>
          <p:nvPr/>
        </p:nvSpPr>
        <p:spPr>
          <a:xfrm>
            <a:off x="2687522" y="7899198"/>
            <a:ext cx="1223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61 %</a:t>
            </a: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4C7C7B35-E13A-4F01-83C6-14D58F94BF6C}"/>
              </a:ext>
            </a:extLst>
          </p:cNvPr>
          <p:cNvSpPr/>
          <p:nvPr/>
        </p:nvSpPr>
        <p:spPr>
          <a:xfrm>
            <a:off x="1188295" y="7255504"/>
            <a:ext cx="1518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13 052</a:t>
            </a:r>
            <a:endParaRPr lang="cs-CZ" sz="1600" dirty="0">
              <a:latin typeface="NettoPro-Bold" panose="020B0804020101010102" pitchFamily="34" charset="-18"/>
              <a:cs typeface="NettoPro-Bold" panose="020B0804020101010102" pitchFamily="34" charset="-18"/>
            </a:endParaRPr>
          </a:p>
        </p:txBody>
      </p:sp>
      <p:pic>
        <p:nvPicPr>
          <p:cNvPr id="55" name="Obrázek 54">
            <a:extLst>
              <a:ext uri="{FF2B5EF4-FFF2-40B4-BE49-F238E27FC236}">
                <a16:creationId xmlns:a16="http://schemas.microsoft.com/office/drawing/2014/main" id="{E6F9E8DA-DC1D-4632-A5BD-271687D670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32" y="6517833"/>
            <a:ext cx="526902" cy="526902"/>
          </a:xfrm>
          <a:prstGeom prst="rect">
            <a:avLst/>
          </a:prstGeom>
        </p:spPr>
      </p:pic>
      <p:sp>
        <p:nvSpPr>
          <p:cNvPr id="56" name="Obdélník 55">
            <a:extLst>
              <a:ext uri="{FF2B5EF4-FFF2-40B4-BE49-F238E27FC236}">
                <a16:creationId xmlns:a16="http://schemas.microsoft.com/office/drawing/2014/main" id="{64804081-2076-4EFC-A759-357AA8127DFC}"/>
              </a:ext>
            </a:extLst>
          </p:cNvPr>
          <p:cNvSpPr/>
          <p:nvPr/>
        </p:nvSpPr>
        <p:spPr>
          <a:xfrm>
            <a:off x="179973" y="7257551"/>
            <a:ext cx="991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Celkem zpráv</a:t>
            </a: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5F12D6F8-201B-4C61-A5EA-01EF14ADFD51}"/>
              </a:ext>
            </a:extLst>
          </p:cNvPr>
          <p:cNvSpPr/>
          <p:nvPr/>
        </p:nvSpPr>
        <p:spPr>
          <a:xfrm>
            <a:off x="431826" y="7982416"/>
            <a:ext cx="709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News</a:t>
            </a:r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3BE4B888-A548-4CBE-A950-AB312FAF3EC6}"/>
              </a:ext>
            </a:extLst>
          </p:cNvPr>
          <p:cNvSpPr/>
          <p:nvPr/>
        </p:nvSpPr>
        <p:spPr>
          <a:xfrm>
            <a:off x="2556342" y="7254555"/>
            <a:ext cx="1518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6 029</a:t>
            </a:r>
            <a:endParaRPr lang="cs-CZ" sz="1600" dirty="0">
              <a:latin typeface="NettoPro-Bold" panose="020B0804020101010102" pitchFamily="34" charset="-18"/>
              <a:cs typeface="NettoPro-Bold" panose="020B0804020101010102" pitchFamily="34" charset="-18"/>
            </a:endParaRPr>
          </a:p>
        </p:txBody>
      </p:sp>
      <p:sp>
        <p:nvSpPr>
          <p:cNvPr id="64" name="Obdélník 63">
            <a:extLst>
              <a:ext uri="{FF2B5EF4-FFF2-40B4-BE49-F238E27FC236}">
                <a16:creationId xmlns:a16="http://schemas.microsoft.com/office/drawing/2014/main" id="{3328B7CF-03C4-44BF-85BE-758AA6B7E4C9}"/>
              </a:ext>
            </a:extLst>
          </p:cNvPr>
          <p:cNvSpPr/>
          <p:nvPr/>
        </p:nvSpPr>
        <p:spPr>
          <a:xfrm>
            <a:off x="4068764" y="7287467"/>
            <a:ext cx="1518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4 125</a:t>
            </a:r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9677EC04-F0B6-4BB2-9408-A266773F4346}"/>
              </a:ext>
            </a:extLst>
          </p:cNvPr>
          <p:cNvSpPr/>
          <p:nvPr/>
        </p:nvSpPr>
        <p:spPr>
          <a:xfrm>
            <a:off x="229767" y="8483757"/>
            <a:ext cx="991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Social</a:t>
            </a:r>
            <a:r>
              <a:rPr lang="cs-CZ" sz="1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 media</a:t>
            </a:r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A1B3C6B7-D617-44B3-814F-099E7CA10A3B}"/>
              </a:ext>
            </a:extLst>
          </p:cNvPr>
          <p:cNvSpPr/>
          <p:nvPr/>
        </p:nvSpPr>
        <p:spPr>
          <a:xfrm>
            <a:off x="4231161" y="7899197"/>
            <a:ext cx="1223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45 %</a:t>
            </a:r>
          </a:p>
        </p:txBody>
      </p:sp>
      <p:sp>
        <p:nvSpPr>
          <p:cNvPr id="67" name="Obdélník 66">
            <a:extLst>
              <a:ext uri="{FF2B5EF4-FFF2-40B4-BE49-F238E27FC236}">
                <a16:creationId xmlns:a16="http://schemas.microsoft.com/office/drawing/2014/main" id="{5B376D1D-A171-4265-AA6D-284F25502D24}"/>
              </a:ext>
            </a:extLst>
          </p:cNvPr>
          <p:cNvSpPr/>
          <p:nvPr/>
        </p:nvSpPr>
        <p:spPr>
          <a:xfrm>
            <a:off x="2702387" y="8487675"/>
            <a:ext cx="1223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39 %</a:t>
            </a:r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13A9DF3D-61D5-404D-8AEE-57A6E09DBE17}"/>
              </a:ext>
            </a:extLst>
          </p:cNvPr>
          <p:cNvSpPr/>
          <p:nvPr/>
        </p:nvSpPr>
        <p:spPr>
          <a:xfrm>
            <a:off x="4231161" y="8487675"/>
            <a:ext cx="1223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55 %</a:t>
            </a:r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723BBDD2-AAC8-47BA-933E-CF504C9FE8FC}"/>
              </a:ext>
            </a:extLst>
          </p:cNvPr>
          <p:cNvSpPr/>
          <p:nvPr/>
        </p:nvSpPr>
        <p:spPr>
          <a:xfrm>
            <a:off x="1347749" y="8480534"/>
            <a:ext cx="1223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40 %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E2A118F5-D61D-4E6E-83A7-ECE37F208791}"/>
              </a:ext>
            </a:extLst>
          </p:cNvPr>
          <p:cNvSpPr/>
          <p:nvPr/>
        </p:nvSpPr>
        <p:spPr>
          <a:xfrm>
            <a:off x="1326715" y="7903237"/>
            <a:ext cx="1223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60 %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237A017-99C9-4A18-A91B-4732C99B5D80}"/>
              </a:ext>
            </a:extLst>
          </p:cNvPr>
          <p:cNvSpPr txBox="1"/>
          <p:nvPr/>
        </p:nvSpPr>
        <p:spPr>
          <a:xfrm>
            <a:off x="7901702" y="6025664"/>
            <a:ext cx="46703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Tiskové oddělení koncernu Polska Grupa </a:t>
            </a:r>
            <a:r>
              <a:rPr lang="cs-CZ" sz="1100" dirty="0" err="1">
                <a:latin typeface="NettoPro" panose="020B0504020101010102" pitchFamily="34" charset="-18"/>
                <a:cs typeface="NettoPro" panose="020B0504020101010102" pitchFamily="34" charset="-18"/>
              </a:rPr>
              <a:t>Energetyczna</a:t>
            </a: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 (PGE) odvedlo skvělou práci – představitelé koncernu v polských médiích úplně převálcovali všechny ostatní zainteresované osobnosti. </a:t>
            </a:r>
          </a:p>
          <a:p>
            <a:pPr algn="just">
              <a:spcAft>
                <a:spcPts val="300"/>
              </a:spcAft>
            </a:pP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Nepočítáme-li politiky, byl v českých médiích jejich hlavním soupeřem Milan </a:t>
            </a:r>
            <a:r>
              <a:rPr lang="cs-CZ" sz="1100" dirty="0" err="1">
                <a:latin typeface="NettoPro" panose="020B0504020101010102" pitchFamily="34" charset="-18"/>
                <a:cs typeface="NettoPro" panose="020B0504020101010102" pitchFamily="34" charset="-18"/>
              </a:rPr>
              <a:t>Starec</a:t>
            </a: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 z obce Uhelná. Tento člen Osadního výboru obce měl vyšší citovanost v německých titulech než europoslanec Tomáš </a:t>
            </a:r>
            <a:r>
              <a:rPr lang="cs-CZ" sz="1100" dirty="0" err="1">
                <a:latin typeface="NettoPro" panose="020B0504020101010102" pitchFamily="34" charset="-18"/>
                <a:cs typeface="NettoPro" panose="020B0504020101010102" pitchFamily="34" charset="-18"/>
              </a:rPr>
              <a:t>Zdechovský</a:t>
            </a: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 a v polských médiích ho bylo slyšet častěji než např. starostu 25tisícového německého města Žitava (</a:t>
            </a:r>
            <a:r>
              <a:rPr lang="cs-CZ" sz="1100" dirty="0" err="1">
                <a:latin typeface="NettoPro" panose="020B0504020101010102" pitchFamily="34" charset="-18"/>
                <a:cs typeface="NettoPro" panose="020B0504020101010102" pitchFamily="34" charset="-18"/>
              </a:rPr>
              <a:t>Zittau</a:t>
            </a: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) Thomase </a:t>
            </a:r>
            <a:r>
              <a:rPr lang="cs-CZ" sz="1100" dirty="0" err="1">
                <a:latin typeface="NettoPro" panose="020B0504020101010102" pitchFamily="34" charset="-18"/>
                <a:cs typeface="NettoPro" panose="020B0504020101010102" pitchFamily="34" charset="-18"/>
              </a:rPr>
              <a:t>Zenkera</a:t>
            </a:r>
            <a:r>
              <a:rPr lang="cs-CZ" sz="1100" dirty="0">
                <a:latin typeface="NettoPro" panose="020B0504020101010102" pitchFamily="34" charset="-18"/>
                <a:cs typeface="NettoPro" panose="020B0504020101010102" pitchFamily="34" charset="-18"/>
              </a:rPr>
              <a:t>.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9101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Obrázek 79" descr="Obsah obrázku pták, letící&#10;&#10;Popis byl vytvořen automaticky">
            <a:extLst>
              <a:ext uri="{FF2B5EF4-FFF2-40B4-BE49-F238E27FC236}">
                <a16:creationId xmlns:a16="http://schemas.microsoft.com/office/drawing/2014/main" id="{6EC15A6E-A5F0-4D98-B0FB-83EB003C216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r="2890"/>
          <a:stretch/>
        </p:blipFill>
        <p:spPr>
          <a:xfrm>
            <a:off x="0" y="1"/>
            <a:ext cx="12803934" cy="96029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72175A-2792-4D91-BDD1-F878F0D9A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95" y="129583"/>
            <a:ext cx="1746381" cy="57238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4FEA4C0-4D6F-472E-9693-E970A4B595D0}"/>
              </a:ext>
            </a:extLst>
          </p:cNvPr>
          <p:cNvSpPr/>
          <p:nvPr/>
        </p:nvSpPr>
        <p:spPr>
          <a:xfrm>
            <a:off x="-157007" y="167167"/>
            <a:ext cx="111720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Důl </a:t>
            </a:r>
            <a:r>
              <a:rPr lang="pl-PL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Turów</a:t>
            </a:r>
            <a:r>
              <a:rPr lang="cs-CZ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 v polských, německých a českých on-line médiích 1.7.2019 – 30.6.2021 (II.) 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DFE2FAD6-2CCB-47BC-BE0B-E2E0993ABBC8}"/>
              </a:ext>
            </a:extLst>
          </p:cNvPr>
          <p:cNvSpPr/>
          <p:nvPr/>
        </p:nvSpPr>
        <p:spPr>
          <a:xfrm>
            <a:off x="318149" y="723174"/>
            <a:ext cx="4066126" cy="8730763"/>
          </a:xfrm>
          <a:prstGeom prst="roundRect">
            <a:avLst>
              <a:gd name="adj" fmla="val 2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UcPeriod"/>
            </a:pPr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sp>
        <p:nvSpPr>
          <p:cNvPr id="96" name="Obdélník: se zakulacenými rohy 95">
            <a:extLst>
              <a:ext uri="{FF2B5EF4-FFF2-40B4-BE49-F238E27FC236}">
                <a16:creationId xmlns:a16="http://schemas.microsoft.com/office/drawing/2014/main" id="{49A48A77-2496-47A7-84D6-173771D0BAD2}"/>
              </a:ext>
            </a:extLst>
          </p:cNvPr>
          <p:cNvSpPr/>
          <p:nvPr/>
        </p:nvSpPr>
        <p:spPr>
          <a:xfrm>
            <a:off x="4580669" y="5558991"/>
            <a:ext cx="8087679" cy="3875041"/>
          </a:xfrm>
          <a:prstGeom prst="roundRect">
            <a:avLst>
              <a:gd name="adj" fmla="val 2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2E9C1534-50EF-4950-BBCD-95F37A11E3D9}"/>
              </a:ext>
            </a:extLst>
          </p:cNvPr>
          <p:cNvSpPr txBox="1"/>
          <p:nvPr/>
        </p:nvSpPr>
        <p:spPr>
          <a:xfrm>
            <a:off x="7829308" y="5568333"/>
            <a:ext cx="1369286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NettoPro-Bold" panose="020B0804020101010102" pitchFamily="34" charset="-18"/>
                <a:cs typeface="NettoPro-Bold" panose="020B0804020101010102" pitchFamily="34" charset="-18"/>
              </a:rPr>
              <a:t>Místa činu</a:t>
            </a:r>
            <a:endParaRPr lang="en-GB" dirty="0">
              <a:latin typeface="NettoPro-Bold" panose="020B0804020101010102" pitchFamily="34" charset="-18"/>
              <a:cs typeface="NettoPro-Bold" panose="020B0804020101010102" pitchFamily="34" charset="-18"/>
            </a:endParaRPr>
          </a:p>
        </p:txBody>
      </p:sp>
      <p:graphicFrame>
        <p:nvGraphicFramePr>
          <p:cNvPr id="110" name="Graf 109">
            <a:extLst>
              <a:ext uri="{FF2B5EF4-FFF2-40B4-BE49-F238E27FC236}">
                <a16:creationId xmlns:a16="http://schemas.microsoft.com/office/drawing/2014/main" id="{74D57A53-8722-4988-B116-32AC75725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117821"/>
              </p:ext>
            </p:extLst>
          </p:nvPr>
        </p:nvGraphicFramePr>
        <p:xfrm>
          <a:off x="6203104" y="58850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1" name="Graf 110">
            <a:extLst>
              <a:ext uri="{FF2B5EF4-FFF2-40B4-BE49-F238E27FC236}">
                <a16:creationId xmlns:a16="http://schemas.microsoft.com/office/drawing/2014/main" id="{EC04B1C5-1DB9-4E37-AD4D-BFA0C882D9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000285"/>
              </p:ext>
            </p:extLst>
          </p:nvPr>
        </p:nvGraphicFramePr>
        <p:xfrm>
          <a:off x="8518360" y="59751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2" name="Graf 111">
            <a:extLst>
              <a:ext uri="{FF2B5EF4-FFF2-40B4-BE49-F238E27FC236}">
                <a16:creationId xmlns:a16="http://schemas.microsoft.com/office/drawing/2014/main" id="{99CA95E4-6DA0-496D-A117-34A1297A8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833263"/>
              </p:ext>
            </p:extLst>
          </p:nvPr>
        </p:nvGraphicFramePr>
        <p:xfrm>
          <a:off x="3867857" y="58925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82FFA528-3FA6-41AE-8C0F-B16CCB04760E}"/>
              </a:ext>
            </a:extLst>
          </p:cNvPr>
          <p:cNvSpPr txBox="1"/>
          <p:nvPr/>
        </p:nvSpPr>
        <p:spPr>
          <a:xfrm>
            <a:off x="494584" y="773237"/>
            <a:ext cx="3752374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NettoPro-Bold" panose="020B0804020101010102" pitchFamily="34" charset="-18"/>
                <a:cs typeface="NettoPro-Bold" panose="020B0804020101010102" pitchFamily="34" charset="-18"/>
              </a:rPr>
              <a:t>Argumenty </a:t>
            </a:r>
            <a:r>
              <a:rPr lang="cs-CZ" dirty="0">
                <a:solidFill>
                  <a:srgbClr val="92D050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Pro důl</a:t>
            </a:r>
            <a:r>
              <a:rPr lang="cs-CZ" dirty="0">
                <a:latin typeface="NettoPro-Bold" panose="020B0804020101010102" pitchFamily="34" charset="-18"/>
                <a:cs typeface="NettoPro-Bold" panose="020B0804020101010102" pitchFamily="34" charset="-18"/>
              </a:rPr>
              <a:t> a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Proti dolu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NettoPro-Bold" panose="020B0804020101010102" pitchFamily="34" charset="-18"/>
              <a:cs typeface="NettoPro-Bold" panose="020B0804020101010102" pitchFamily="34" charset="-18"/>
            </a:endParaRPr>
          </a:p>
        </p:txBody>
      </p:sp>
      <p:sp>
        <p:nvSpPr>
          <p:cNvPr id="70" name="Obdélník: se zakulacenými rohy 69">
            <a:extLst>
              <a:ext uri="{FF2B5EF4-FFF2-40B4-BE49-F238E27FC236}">
                <a16:creationId xmlns:a16="http://schemas.microsoft.com/office/drawing/2014/main" id="{465EE506-B9EE-45A6-83FC-80320E0977D3}"/>
              </a:ext>
            </a:extLst>
          </p:cNvPr>
          <p:cNvSpPr/>
          <p:nvPr/>
        </p:nvSpPr>
        <p:spPr>
          <a:xfrm>
            <a:off x="4558823" y="746943"/>
            <a:ext cx="8109526" cy="4703854"/>
          </a:xfrm>
          <a:prstGeom prst="roundRect">
            <a:avLst>
              <a:gd name="adj" fmla="val 2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UcPeriod"/>
            </a:pPr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8B9BEB9-6117-42E8-84F1-32F3AD6C1069}"/>
              </a:ext>
            </a:extLst>
          </p:cNvPr>
          <p:cNvSpPr txBox="1"/>
          <p:nvPr/>
        </p:nvSpPr>
        <p:spPr>
          <a:xfrm>
            <a:off x="327612" y="8132564"/>
            <a:ext cx="405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Polská a česká média jako by referovala o dvou různých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Turówech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. </a:t>
            </a:r>
            <a:b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</a:b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V </a:t>
            </a:r>
            <a:r>
              <a:rPr lang="cs-CZ" sz="1000" b="1" dirty="0">
                <a:latin typeface="NettoPro" panose="020B0504020101010102" pitchFamily="34" charset="-18"/>
                <a:cs typeface="NettoPro" panose="020B0504020101010102" pitchFamily="34" charset="-18"/>
              </a:rPr>
              <a:t>polských titulech 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dominovala tvrzení o dolu a elektrárně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coby největším zaměstnavateli s enormním významem pro energetickou bezpečnost celého Polska. Z argumentů proti dolu zazníval nejčastěji ten o dopadech těžby na stav spodních vod, ovšem s dodatkem, že vše vyřeší stavba podzemní filtrační stěny. Naopak ta česká akcentovala negativní dopady těžby. Jistou nestrannost se snažily zachovávat německé tituly, které kauzu prezentují coby konflikt primárně česko-polský.  </a:t>
            </a:r>
            <a:endParaRPr lang="en-GB" sz="1000" dirty="0"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D602D02-6563-4E67-908B-97BDCDD3AC69}"/>
              </a:ext>
            </a:extLst>
          </p:cNvPr>
          <p:cNvSpPr txBox="1"/>
          <p:nvPr/>
        </p:nvSpPr>
        <p:spPr>
          <a:xfrm>
            <a:off x="4627480" y="8588571"/>
            <a:ext cx="7999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Markantní rozdíly byly také v tom, jak se ve třech zemích referovalo o </a:t>
            </a:r>
            <a:r>
              <a:rPr lang="cs-CZ" sz="10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dopadech dolu na konkrétní města a obce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. Nejvíce jednostranná byla německá média, pro která stálo na prvním místě město Žitava (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Zittau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), poměrně skromnou pozornost byla ochotna věnovat ještě tak polské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Bogatyni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, ale dolem přímo ohrožené české obce zmiňovala pouze okrajově. Jen o málo více byla ochotna vyhlédnout za hranice média polská. U nich je však zajímavé, že věnovala prakticky stejnou míru pozornosti obci Uhelná s 500 obyvateli jako 25tisícové Žitavě. České média byla nejspravedlivější, když svou pozornost dělila téměř rovnoměrně mezi Žitavu,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Bogatyň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, Frýdlant a obec Uhelná.</a:t>
            </a:r>
            <a:endParaRPr lang="en-GB" sz="1000" dirty="0"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sp>
        <p:nvSpPr>
          <p:cNvPr id="36" name="TextovéPole 33">
            <a:extLst>
              <a:ext uri="{FF2B5EF4-FFF2-40B4-BE49-F238E27FC236}">
                <a16:creationId xmlns:a16="http://schemas.microsoft.com/office/drawing/2014/main" id="{64E72092-4174-4115-B559-09118BBFD5CC}"/>
              </a:ext>
            </a:extLst>
          </p:cNvPr>
          <p:cNvSpPr txBox="1"/>
          <p:nvPr/>
        </p:nvSpPr>
        <p:spPr>
          <a:xfrm>
            <a:off x="7315202" y="2642814"/>
            <a:ext cx="5311317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300"/>
              </a:spcAft>
            </a:pP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Obce </a:t>
            </a:r>
            <a:r>
              <a:rPr lang="cs-CZ" sz="1000">
                <a:latin typeface="NettoPro" panose="020B0504020101010102" pitchFamily="34" charset="-18"/>
                <a:cs typeface="NettoPro" panose="020B0504020101010102" pitchFamily="34" charset="-18"/>
              </a:rPr>
              <a:t>postižené dopady 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těžby v dole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si mohou gratulovat k existenci samosprávných krajů </a:t>
            </a:r>
            <a:b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</a:b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v České republice. Přestože obyvatelé Uhelné, Oldřichova či Hrádku nad Nisou vyčítají vedení Libereckého kraje nedůslednost v obraně jejich zájmů, udělal hejtman </a:t>
            </a:r>
            <a:r>
              <a:rPr lang="cs-CZ" sz="10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Martin Půta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pro mediální zviditelnění sporu spoustu práce. Hlas hejtmana Půty byl hodně slyšet i v polských médiích, a to dokonce častěji než např. hlas europoslankyně za vládní Právo a spravedlnost Anny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Zalewské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. Mediální aktivity hejtmana Půty  v kauze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vynikají v porovnání s medializací jeho polských protějšků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Cezarego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Przybylskiego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(samospráva) a hlavně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Jarosława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Obremskiego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(státní správa). </a:t>
            </a:r>
          </a:p>
          <a:p>
            <a:pPr algn="just">
              <a:spcAft>
                <a:spcPts val="300"/>
              </a:spcAft>
            </a:pP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Na příkladu MEP </a:t>
            </a:r>
            <a:r>
              <a:rPr lang="cs-CZ" sz="10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Anny </a:t>
            </a:r>
            <a:r>
              <a:rPr lang="cs-CZ" sz="1000" dirty="0" err="1">
                <a:latin typeface="NettoPro-Bold" panose="020B0804020101010102" pitchFamily="34" charset="-18"/>
                <a:cs typeface="NettoPro-Bold" panose="020B0804020101010102" pitchFamily="34" charset="-18"/>
              </a:rPr>
              <a:t>Zalewské</a:t>
            </a:r>
            <a:r>
              <a:rPr lang="cs-CZ" sz="10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 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můžeme ukázat, jak lze v boji o v podstatě regionální kauzu využít i centrální evropské instituce. MEP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Zalewská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totiž vystupovala jako velký stoupenec pokračování těžby v dole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a také jako aktivní spojenec vedení koncernu Polska Grupa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Energetyczna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. Do kauzy vstoupila v červnu 2020, kdy se zapojila do podpory petice, kterou na podporu těžby zorganizoval právě koncern PGE. Europoslankyně ve svých vyjádřeních přebírala argumenty generálního ředitele PGE Wojciecha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Dąbrowskiego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. Mimo jiné opakovala jeho teze o českých a německých dolech nedaleko polských hranic, které jsou v horším stavu než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, dále tvrzení o katastrofálních dopadech případného zastavení těžby na obyvatele-zaměstnance PGE a také tezi, že za pokles spodních vod nemůže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, ale prostě sucho. MEP </a:t>
            </a:r>
            <a:r>
              <a:rPr lang="cs-CZ" sz="1000" dirty="0" err="1">
                <a:latin typeface="NettoPro" panose="020B0504020101010102" pitchFamily="34" charset="-18"/>
                <a:cs typeface="NettoPro" panose="020B0504020101010102" pitchFamily="34" charset="-18"/>
              </a:rPr>
              <a:t>Zalewská</a:t>
            </a:r>
            <a:r>
              <a:rPr lang="cs-CZ" sz="1000" dirty="0">
                <a:latin typeface="NettoPro" panose="020B0504020101010102" pitchFamily="34" charset="-18"/>
                <a:cs typeface="NettoPro" panose="020B0504020101010102" pitchFamily="34" charset="-18"/>
              </a:rPr>
              <a:t> hájila pokračování těžby i na půdě Evropského parlamentu. </a:t>
            </a:r>
            <a:endParaRPr lang="en-GB" sz="1000" dirty="0"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graphicFrame>
        <p:nvGraphicFramePr>
          <p:cNvPr id="44" name="Graf 43">
            <a:extLst>
              <a:ext uri="{FF2B5EF4-FFF2-40B4-BE49-F238E27FC236}">
                <a16:creationId xmlns:a16="http://schemas.microsoft.com/office/drawing/2014/main" id="{EC04B1C5-1DB9-4E37-AD4D-BFA0C882D9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309304"/>
              </p:ext>
            </p:extLst>
          </p:nvPr>
        </p:nvGraphicFramePr>
        <p:xfrm>
          <a:off x="8581659" y="58523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5" name="Graf 44">
            <a:extLst>
              <a:ext uri="{FF2B5EF4-FFF2-40B4-BE49-F238E27FC236}">
                <a16:creationId xmlns:a16="http://schemas.microsoft.com/office/drawing/2014/main" id="{D9EE6670-A161-4E5E-8B40-4636C7829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228911"/>
              </p:ext>
            </p:extLst>
          </p:nvPr>
        </p:nvGraphicFramePr>
        <p:xfrm>
          <a:off x="4583833" y="944272"/>
          <a:ext cx="7473488" cy="473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TextovéPole 45">
            <a:extLst>
              <a:ext uri="{FF2B5EF4-FFF2-40B4-BE49-F238E27FC236}">
                <a16:creationId xmlns:a16="http://schemas.microsoft.com/office/drawing/2014/main" id="{1EDBE531-A5F5-49BF-AF84-B447C497DD25}"/>
              </a:ext>
            </a:extLst>
          </p:cNvPr>
          <p:cNvSpPr txBox="1"/>
          <p:nvPr/>
        </p:nvSpPr>
        <p:spPr>
          <a:xfrm>
            <a:off x="4670782" y="776224"/>
            <a:ext cx="6977488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NettoPro-Bold" panose="020B0804020101010102" pitchFamily="34" charset="-18"/>
                <a:cs typeface="NettoPro-Bold" panose="020B0804020101010102" pitchFamily="34" charset="-18"/>
              </a:rPr>
              <a:t>Politici zapojení do sporu o pokračování těžby v dole </a:t>
            </a:r>
            <a:r>
              <a:rPr lang="cs-CZ" dirty="0" err="1">
                <a:latin typeface="NettoPro-Bold" panose="020B0804020101010102" pitchFamily="34" charset="-18"/>
                <a:cs typeface="NettoPro-Bold" panose="020B0804020101010102" pitchFamily="34" charset="-18"/>
              </a:rPr>
              <a:t>Turów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NettoPro-Bold" panose="020B0804020101010102" pitchFamily="34" charset="-18"/>
              <a:cs typeface="NettoPro-Bold" panose="020B0804020101010102" pitchFamily="34" charset="-18"/>
            </a:endParaRPr>
          </a:p>
        </p:txBody>
      </p:sp>
      <p:graphicFrame>
        <p:nvGraphicFramePr>
          <p:cNvPr id="47" name="Graf 46">
            <a:extLst>
              <a:ext uri="{FF2B5EF4-FFF2-40B4-BE49-F238E27FC236}">
                <a16:creationId xmlns:a16="http://schemas.microsoft.com/office/drawing/2014/main" id="{FF1CE4C9-FC0E-44F2-AD5C-F4073288AF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125657"/>
              </p:ext>
            </p:extLst>
          </p:nvPr>
        </p:nvGraphicFramePr>
        <p:xfrm>
          <a:off x="318149" y="5721013"/>
          <a:ext cx="4278627" cy="2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48" name="Skupina 47">
            <a:extLst>
              <a:ext uri="{FF2B5EF4-FFF2-40B4-BE49-F238E27FC236}">
                <a16:creationId xmlns:a16="http://schemas.microsoft.com/office/drawing/2014/main" id="{256B3097-5971-45F1-A457-853AC7D1AA9F}"/>
              </a:ext>
            </a:extLst>
          </p:cNvPr>
          <p:cNvGrpSpPr/>
          <p:nvPr/>
        </p:nvGrpSpPr>
        <p:grpSpPr>
          <a:xfrm>
            <a:off x="354772" y="5820174"/>
            <a:ext cx="3196803" cy="942124"/>
            <a:chOff x="479076" y="7338180"/>
            <a:chExt cx="3914633" cy="941982"/>
          </a:xfrm>
        </p:grpSpPr>
        <p:sp>
          <p:nvSpPr>
            <p:cNvPr id="67" name="TextovéPole 4">
              <a:extLst>
                <a:ext uri="{FF2B5EF4-FFF2-40B4-BE49-F238E27FC236}">
                  <a16:creationId xmlns:a16="http://schemas.microsoft.com/office/drawing/2014/main" id="{5BAA2FF5-BF06-4672-9E1C-071BFD54D598}"/>
                </a:ext>
              </a:extLst>
            </p:cNvPr>
            <p:cNvSpPr txBox="1"/>
            <p:nvPr/>
          </p:nvSpPr>
          <p:spPr>
            <a:xfrm>
              <a:off x="1840928" y="8049365"/>
              <a:ext cx="1485395" cy="2307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5A94D02-FA82-4003-99A2-EF9CC44AE4F4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Poklesy půdy (217)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  <p:sp>
          <p:nvSpPr>
            <p:cNvPr id="68" name="TextovéPole 5">
              <a:extLst>
                <a:ext uri="{FF2B5EF4-FFF2-40B4-BE49-F238E27FC236}">
                  <a16:creationId xmlns:a16="http://schemas.microsoft.com/office/drawing/2014/main" id="{FF5E0BF9-8AED-4FEC-9334-F5553390FFE4}"/>
                </a:ext>
              </a:extLst>
            </p:cNvPr>
            <p:cNvSpPr txBox="1"/>
            <p:nvPr/>
          </p:nvSpPr>
          <p:spPr>
            <a:xfrm>
              <a:off x="1763416" y="7897643"/>
              <a:ext cx="1572481" cy="2307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9BDBAE1-CCE9-4643-BBED-357542DE9774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Důl dává práci (257)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  <p:sp>
          <p:nvSpPr>
            <p:cNvPr id="69" name="TextovéPole 6">
              <a:extLst>
                <a:ext uri="{FF2B5EF4-FFF2-40B4-BE49-F238E27FC236}">
                  <a16:creationId xmlns:a16="http://schemas.microsoft.com/office/drawing/2014/main" id="{62274F2E-406A-4532-AC7A-B4EE70F07C62}"/>
                </a:ext>
              </a:extLst>
            </p:cNvPr>
            <p:cNvSpPr txBox="1"/>
            <p:nvPr/>
          </p:nvSpPr>
          <p:spPr>
            <a:xfrm>
              <a:off x="2257668" y="7753819"/>
              <a:ext cx="1266826" cy="2307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253A604-7D1F-4E5A-A596-5F331D126D40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Prach (261)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  <p:sp>
          <p:nvSpPr>
            <p:cNvPr id="71" name="TextovéPole 7">
              <a:extLst>
                <a:ext uri="{FF2B5EF4-FFF2-40B4-BE49-F238E27FC236}">
                  <a16:creationId xmlns:a16="http://schemas.microsoft.com/office/drawing/2014/main" id="{FE9CF67E-C2A4-4A2E-B794-A6A1A00D331F}"/>
                </a:ext>
              </a:extLst>
            </p:cNvPr>
            <p:cNvSpPr txBox="1"/>
            <p:nvPr/>
          </p:nvSpPr>
          <p:spPr>
            <a:xfrm>
              <a:off x="2314438" y="7625299"/>
              <a:ext cx="1346095" cy="2307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1646518-2E4B-4B51-AC0F-446446F71E15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Hluk (323)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  <p:sp>
          <p:nvSpPr>
            <p:cNvPr id="72" name="TextovéPole 8">
              <a:extLst>
                <a:ext uri="{FF2B5EF4-FFF2-40B4-BE49-F238E27FC236}">
                  <a16:creationId xmlns:a16="http://schemas.microsoft.com/office/drawing/2014/main" id="{61289D63-1245-4B02-83F1-82FA9E30D4C9}"/>
                </a:ext>
              </a:extLst>
            </p:cNvPr>
            <p:cNvSpPr txBox="1"/>
            <p:nvPr/>
          </p:nvSpPr>
          <p:spPr>
            <a:xfrm>
              <a:off x="479076" y="7486698"/>
              <a:ext cx="3914633" cy="2307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13F5F05A-F0CC-4CDF-96E0-D53EC1C5FCA5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Důl je nezbytný pro výrobu elektřiny (388)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  <p:sp>
          <p:nvSpPr>
            <p:cNvPr id="73" name="TextovéPole 9">
              <a:extLst>
                <a:ext uri="{FF2B5EF4-FFF2-40B4-BE49-F238E27FC236}">
                  <a16:creationId xmlns:a16="http://schemas.microsoft.com/office/drawing/2014/main" id="{3FD87F07-CF37-4F7D-BBD6-DDFE4A88E0AB}"/>
                </a:ext>
              </a:extLst>
            </p:cNvPr>
            <p:cNvSpPr txBox="1"/>
            <p:nvPr/>
          </p:nvSpPr>
          <p:spPr>
            <a:xfrm>
              <a:off x="1515647" y="7338180"/>
              <a:ext cx="1657351" cy="36927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F18DD3B-1175-4C36-9EE0-C080D5D5F0AA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Klesá spodní voda (893)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</p:grpSp>
      <p:graphicFrame>
        <p:nvGraphicFramePr>
          <p:cNvPr id="49" name="Graf 48">
            <a:extLst>
              <a:ext uri="{FF2B5EF4-FFF2-40B4-BE49-F238E27FC236}">
                <a16:creationId xmlns:a16="http://schemas.microsoft.com/office/drawing/2014/main" id="{23DADC19-1FBB-489C-A247-DDD09F16A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424487"/>
              </p:ext>
            </p:extLst>
          </p:nvPr>
        </p:nvGraphicFramePr>
        <p:xfrm>
          <a:off x="328341" y="1068915"/>
          <a:ext cx="4278629" cy="2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50" name="Skupina 49">
            <a:extLst>
              <a:ext uri="{FF2B5EF4-FFF2-40B4-BE49-F238E27FC236}">
                <a16:creationId xmlns:a16="http://schemas.microsoft.com/office/drawing/2014/main" id="{4A5AE604-B153-428C-93F8-681FD3267312}"/>
              </a:ext>
            </a:extLst>
          </p:cNvPr>
          <p:cNvGrpSpPr/>
          <p:nvPr/>
        </p:nvGrpSpPr>
        <p:grpSpPr>
          <a:xfrm>
            <a:off x="318149" y="1152055"/>
            <a:ext cx="2510779" cy="945854"/>
            <a:chOff x="269722" y="83157"/>
            <a:chExt cx="3097744" cy="945854"/>
          </a:xfrm>
        </p:grpSpPr>
        <p:sp>
          <p:nvSpPr>
            <p:cNvPr id="52" name="TextovéPole 11">
              <a:extLst>
                <a:ext uri="{FF2B5EF4-FFF2-40B4-BE49-F238E27FC236}">
                  <a16:creationId xmlns:a16="http://schemas.microsoft.com/office/drawing/2014/main" id="{7F41837F-0077-4ED1-B968-3DF6A145E7F3}"/>
                </a:ext>
              </a:extLst>
            </p:cNvPr>
            <p:cNvSpPr txBox="1"/>
            <p:nvPr/>
          </p:nvSpPr>
          <p:spPr>
            <a:xfrm>
              <a:off x="1679299" y="795648"/>
              <a:ext cx="1469162" cy="23336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4CD4B76-A0BF-400D-AE82-74B633A9983F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Poklesy půdy (257)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  <p:sp>
          <p:nvSpPr>
            <p:cNvPr id="62" name="TextovéPole 12">
              <a:extLst>
                <a:ext uri="{FF2B5EF4-FFF2-40B4-BE49-F238E27FC236}">
                  <a16:creationId xmlns:a16="http://schemas.microsoft.com/office/drawing/2014/main" id="{E1F2AA28-5D9C-4986-8795-51BCBF79D0C1}"/>
                </a:ext>
              </a:extLst>
            </p:cNvPr>
            <p:cNvSpPr txBox="1"/>
            <p:nvPr/>
          </p:nvSpPr>
          <p:spPr>
            <a:xfrm>
              <a:off x="2156070" y="653796"/>
              <a:ext cx="927179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CDD459B5-EE7A-4750-9D45-43C22A512B36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Hluk (516)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  <p:sp>
          <p:nvSpPr>
            <p:cNvPr id="63" name="TextovéPole 13">
              <a:extLst>
                <a:ext uri="{FF2B5EF4-FFF2-40B4-BE49-F238E27FC236}">
                  <a16:creationId xmlns:a16="http://schemas.microsoft.com/office/drawing/2014/main" id="{B77C0F16-B301-4762-8D96-B17C2C552679}"/>
                </a:ext>
              </a:extLst>
            </p:cNvPr>
            <p:cNvSpPr txBox="1"/>
            <p:nvPr/>
          </p:nvSpPr>
          <p:spPr>
            <a:xfrm>
              <a:off x="2079145" y="503619"/>
              <a:ext cx="1012037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4141C47-71A4-43B2-B7D8-0A8A821E2660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Prach (647)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  <p:sp>
          <p:nvSpPr>
            <p:cNvPr id="64" name="TextovéPole 14">
              <a:extLst>
                <a:ext uri="{FF2B5EF4-FFF2-40B4-BE49-F238E27FC236}">
                  <a16:creationId xmlns:a16="http://schemas.microsoft.com/office/drawing/2014/main" id="{9A1D29D2-85CB-41B2-98A7-1B1D5CBF5E1E}"/>
                </a:ext>
              </a:extLst>
            </p:cNvPr>
            <p:cNvSpPr txBox="1"/>
            <p:nvPr/>
          </p:nvSpPr>
          <p:spPr>
            <a:xfrm>
              <a:off x="1338789" y="357231"/>
              <a:ext cx="1869543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9ED7F848-EB4E-4785-B3D0-F035BF542E06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Klesá spodní voda (3117)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  <p:sp>
          <p:nvSpPr>
            <p:cNvPr id="65" name="TextovéPole 16">
              <a:extLst>
                <a:ext uri="{FF2B5EF4-FFF2-40B4-BE49-F238E27FC236}">
                  <a16:creationId xmlns:a16="http://schemas.microsoft.com/office/drawing/2014/main" id="{81AEAC64-F8D7-42E9-82B8-08E870A3A353}"/>
                </a:ext>
              </a:extLst>
            </p:cNvPr>
            <p:cNvSpPr txBox="1"/>
            <p:nvPr/>
          </p:nvSpPr>
          <p:spPr>
            <a:xfrm>
              <a:off x="269722" y="227128"/>
              <a:ext cx="3097744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3E82BFE-BA63-4993-B7AB-2A70E94ABC35}" type="TxLink">
                <a:rPr lang="en-US" sz="900" b="0" i="0" u="none" strike="noStrike">
                  <a:solidFill>
                    <a:srgbClr val="000000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pPr/>
                <a:t>Důl je nezbytný pro výrobu elektřiny (3135)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  <p:sp>
          <p:nvSpPr>
            <p:cNvPr id="66" name="TextovéPole 17">
              <a:extLst>
                <a:ext uri="{FF2B5EF4-FFF2-40B4-BE49-F238E27FC236}">
                  <a16:creationId xmlns:a16="http://schemas.microsoft.com/office/drawing/2014/main" id="{CC47B6DC-AC42-4625-B508-6E70507D9877}"/>
                </a:ext>
              </a:extLst>
            </p:cNvPr>
            <p:cNvSpPr txBox="1"/>
            <p:nvPr/>
          </p:nvSpPr>
          <p:spPr>
            <a:xfrm>
              <a:off x="1539618" y="83157"/>
              <a:ext cx="1644002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A8FDD9FC-91F0-47E7-A842-25BBC6738204}" type="TxLink">
                <a:rPr lang="en-US" sz="900" b="0" i="0" u="none" strike="noStrike">
                  <a:solidFill>
                    <a:srgbClr val="000000"/>
                  </a:solidFill>
                  <a:latin typeface="NettoPro"/>
                  <a:cs typeface="NettoPro"/>
                </a:rPr>
                <a:pPr/>
                <a:t>Důl dává práci (3149)</a:t>
              </a:fld>
              <a:endParaRPr lang="cs-CZ" sz="900" dirty="0">
                <a:latin typeface="NettoPro" panose="020B0504020101010102" pitchFamily="34" charset="-18"/>
                <a:cs typeface="NettoPro" panose="020B0504020101010102" pitchFamily="34" charset="-18"/>
              </a:endParaRPr>
            </a:p>
          </p:txBody>
        </p:sp>
      </p:grpSp>
      <p:graphicFrame>
        <p:nvGraphicFramePr>
          <p:cNvPr id="51" name="Graf 50">
            <a:extLst>
              <a:ext uri="{FF2B5EF4-FFF2-40B4-BE49-F238E27FC236}">
                <a16:creationId xmlns:a16="http://schemas.microsoft.com/office/drawing/2014/main" id="{0CBE7268-8276-4CDE-B572-B25A3DB96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185537"/>
              </p:ext>
            </p:extLst>
          </p:nvPr>
        </p:nvGraphicFramePr>
        <p:xfrm>
          <a:off x="348851" y="3386255"/>
          <a:ext cx="4278629" cy="255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44271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255CDE38-2EEB-4483-89DD-DB1BACA841DF}"/>
              </a:ext>
            </a:extLst>
          </p:cNvPr>
          <p:cNvSpPr/>
          <p:nvPr/>
        </p:nvSpPr>
        <p:spPr>
          <a:xfrm>
            <a:off x="331692" y="1138869"/>
            <a:ext cx="6103096" cy="3875041"/>
          </a:xfrm>
          <a:prstGeom prst="roundRect">
            <a:avLst>
              <a:gd name="adj" fmla="val 2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pic>
        <p:nvPicPr>
          <p:cNvPr id="80" name="Obrázek 79" descr="Obsah obrázku pták, letící&#10;&#10;Popis byl vytvořen automaticky">
            <a:extLst>
              <a:ext uri="{FF2B5EF4-FFF2-40B4-BE49-F238E27FC236}">
                <a16:creationId xmlns:a16="http://schemas.microsoft.com/office/drawing/2014/main" id="{6EC15A6E-A5F0-4D98-B0FB-83EB003C2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r="2890"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72175A-2792-4D91-BDD1-F878F0D9A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95" y="129583"/>
            <a:ext cx="1746381" cy="57238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4FEA4C0-4D6F-472E-9693-E970A4B595D0}"/>
              </a:ext>
            </a:extLst>
          </p:cNvPr>
          <p:cNvSpPr/>
          <p:nvPr/>
        </p:nvSpPr>
        <p:spPr>
          <a:xfrm>
            <a:off x="-157007" y="167167"/>
            <a:ext cx="111720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Důl </a:t>
            </a:r>
            <a:r>
              <a:rPr lang="pl-PL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Turów</a:t>
            </a:r>
            <a:r>
              <a:rPr lang="cs-CZ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 v polských, německých a českých on-line médiích 1.7.2019 – 30.6.2021 (III.)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EB9AF7A-A16D-442E-81F3-DDE45475B794}"/>
              </a:ext>
            </a:extLst>
          </p:cNvPr>
          <p:cNvSpPr txBox="1"/>
          <p:nvPr/>
        </p:nvSpPr>
        <p:spPr>
          <a:xfrm>
            <a:off x="738255" y="659505"/>
            <a:ext cx="2972289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Nejaktivnější influenceři</a:t>
            </a:r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3B06CC86-7A95-4265-AC4E-21E84A227D62}"/>
              </a:ext>
            </a:extLst>
          </p:cNvPr>
          <p:cNvSpPr txBox="1"/>
          <p:nvPr/>
        </p:nvSpPr>
        <p:spPr>
          <a:xfrm>
            <a:off x="6004193" y="669144"/>
            <a:ext cx="4572598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Tweety s nejvyšším počtem re-tweetů</a:t>
            </a:r>
          </a:p>
        </p:txBody>
      </p:sp>
      <p:pic>
        <p:nvPicPr>
          <p:cNvPr id="95" name="Obrázek 94">
            <a:extLst>
              <a:ext uri="{FF2B5EF4-FFF2-40B4-BE49-F238E27FC236}">
                <a16:creationId xmlns:a16="http://schemas.microsoft.com/office/drawing/2014/main" id="{5B22CE85-2E69-4078-BA6C-818DADF17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078" y="1270832"/>
            <a:ext cx="2629267" cy="2313755"/>
          </a:xfrm>
          <a:prstGeom prst="rect">
            <a:avLst/>
          </a:prstGeom>
        </p:spPr>
      </p:pic>
      <p:pic>
        <p:nvPicPr>
          <p:cNvPr id="97" name="Obrázek 96">
            <a:extLst>
              <a:ext uri="{FF2B5EF4-FFF2-40B4-BE49-F238E27FC236}">
                <a16:creationId xmlns:a16="http://schemas.microsoft.com/office/drawing/2014/main" id="{C8A71AC4-1E58-4B11-9C8E-0F53583DA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140" y="1279278"/>
            <a:ext cx="2620503" cy="1814194"/>
          </a:xfrm>
          <a:prstGeom prst="rect">
            <a:avLst/>
          </a:prstGeom>
        </p:spPr>
      </p:pic>
      <p:pic>
        <p:nvPicPr>
          <p:cNvPr id="99" name="Obrázek 98">
            <a:extLst>
              <a:ext uri="{FF2B5EF4-FFF2-40B4-BE49-F238E27FC236}">
                <a16:creationId xmlns:a16="http://schemas.microsoft.com/office/drawing/2014/main" id="{1FC7B074-058B-4790-97BD-F12A7C52F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790" y="1275743"/>
            <a:ext cx="2598592" cy="1630146"/>
          </a:xfrm>
          <a:prstGeom prst="rect">
            <a:avLst/>
          </a:prstGeom>
        </p:spPr>
      </p:pic>
      <p:sp>
        <p:nvSpPr>
          <p:cNvPr id="100" name="TextovéPole 99">
            <a:extLst>
              <a:ext uri="{FF2B5EF4-FFF2-40B4-BE49-F238E27FC236}">
                <a16:creationId xmlns:a16="http://schemas.microsoft.com/office/drawing/2014/main" id="{1D75475F-B6EA-4D65-9AE8-02C6B78D5DB1}"/>
              </a:ext>
            </a:extLst>
          </p:cNvPr>
          <p:cNvSpPr txBox="1"/>
          <p:nvPr/>
        </p:nvSpPr>
        <p:spPr>
          <a:xfrm>
            <a:off x="6576071" y="3004306"/>
            <a:ext cx="570990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NettoPro" panose="020B0504020101010102" pitchFamily="34" charset="-18"/>
                <a:cs typeface="NettoPro" panose="020B0504020101010102" pitchFamily="34" charset="-18"/>
              </a:rPr>
              <a:t>621</a:t>
            </a:r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A3DB3CB0-76A0-44E3-AEE1-6DCB6263165C}"/>
              </a:ext>
            </a:extLst>
          </p:cNvPr>
          <p:cNvSpPr txBox="1"/>
          <p:nvPr/>
        </p:nvSpPr>
        <p:spPr>
          <a:xfrm>
            <a:off x="9240354" y="2419092"/>
            <a:ext cx="598241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NettoPro" panose="020B0504020101010102" pitchFamily="34" charset="-18"/>
                <a:cs typeface="NettoPro" panose="020B0504020101010102" pitchFamily="34" charset="-18"/>
              </a:rPr>
              <a:t>229</a:t>
            </a:r>
          </a:p>
        </p:txBody>
      </p:sp>
      <p:sp>
        <p:nvSpPr>
          <p:cNvPr id="102" name="TextovéPole 101">
            <a:extLst>
              <a:ext uri="{FF2B5EF4-FFF2-40B4-BE49-F238E27FC236}">
                <a16:creationId xmlns:a16="http://schemas.microsoft.com/office/drawing/2014/main" id="{70B4B386-E638-49B1-B815-E20F153354FF}"/>
              </a:ext>
            </a:extLst>
          </p:cNvPr>
          <p:cNvSpPr txBox="1"/>
          <p:nvPr/>
        </p:nvSpPr>
        <p:spPr>
          <a:xfrm>
            <a:off x="11872758" y="2345300"/>
            <a:ext cx="561371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NettoPro" panose="020B0504020101010102" pitchFamily="34" charset="-18"/>
                <a:cs typeface="NettoPro" panose="020B0504020101010102" pitchFamily="34" charset="-18"/>
              </a:rPr>
              <a:t>214</a:t>
            </a:r>
          </a:p>
        </p:txBody>
      </p:sp>
      <p:pic>
        <p:nvPicPr>
          <p:cNvPr id="104" name="Obrázek 103">
            <a:extLst>
              <a:ext uri="{FF2B5EF4-FFF2-40B4-BE49-F238E27FC236}">
                <a16:creationId xmlns:a16="http://schemas.microsoft.com/office/drawing/2014/main" id="{6CDBD2EF-B5DC-4306-85A6-2EA62E263B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770" y="4476311"/>
            <a:ext cx="2620503" cy="1397894"/>
          </a:xfrm>
          <a:prstGeom prst="rect">
            <a:avLst/>
          </a:prstGeom>
        </p:spPr>
      </p:pic>
      <p:pic>
        <p:nvPicPr>
          <p:cNvPr id="108" name="Obrázek 107">
            <a:extLst>
              <a:ext uri="{FF2B5EF4-FFF2-40B4-BE49-F238E27FC236}">
                <a16:creationId xmlns:a16="http://schemas.microsoft.com/office/drawing/2014/main" id="{EA6D33B1-C887-4892-950E-DA48FC991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352" y="4215366"/>
            <a:ext cx="2629267" cy="1669585"/>
          </a:xfrm>
          <a:prstGeom prst="rect">
            <a:avLst/>
          </a:prstGeom>
        </p:spPr>
      </p:pic>
      <p:pic>
        <p:nvPicPr>
          <p:cNvPr id="110" name="Obrázek 109">
            <a:extLst>
              <a:ext uri="{FF2B5EF4-FFF2-40B4-BE49-F238E27FC236}">
                <a16:creationId xmlns:a16="http://schemas.microsoft.com/office/drawing/2014/main" id="{BBD53370-14BF-42EA-88D8-F2540790E8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6730" y="4450019"/>
            <a:ext cx="2611738" cy="1424186"/>
          </a:xfrm>
          <a:prstGeom prst="rect">
            <a:avLst/>
          </a:prstGeom>
        </p:spPr>
      </p:pic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8CC9D95D-CE18-45BE-B7D6-8BB9448F59FF}"/>
              </a:ext>
            </a:extLst>
          </p:cNvPr>
          <p:cNvSpPr txBox="1"/>
          <p:nvPr/>
        </p:nvSpPr>
        <p:spPr>
          <a:xfrm>
            <a:off x="6637248" y="5330271"/>
            <a:ext cx="460382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NettoPro" panose="020B0504020101010102" pitchFamily="34" charset="-18"/>
                <a:cs typeface="NettoPro" panose="020B0504020101010102" pitchFamily="34" charset="-18"/>
              </a:rPr>
              <a:t>44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BF5FEFBA-3168-4901-B061-860086C8ECBF}"/>
              </a:ext>
            </a:extLst>
          </p:cNvPr>
          <p:cNvSpPr txBox="1"/>
          <p:nvPr/>
        </p:nvSpPr>
        <p:spPr>
          <a:xfrm>
            <a:off x="9322108" y="5330271"/>
            <a:ext cx="434734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NettoPro" panose="020B0504020101010102" pitchFamily="34" charset="-18"/>
                <a:cs typeface="NettoPro" panose="020B0504020101010102" pitchFamily="34" charset="-18"/>
              </a:rPr>
              <a:t>16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DF2D199E-9CBF-4774-B2F7-60B5AC4F03D2}"/>
              </a:ext>
            </a:extLst>
          </p:cNvPr>
          <p:cNvSpPr txBox="1"/>
          <p:nvPr/>
        </p:nvSpPr>
        <p:spPr>
          <a:xfrm>
            <a:off x="12009013" y="5311508"/>
            <a:ext cx="425116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NettoPro" panose="020B0504020101010102" pitchFamily="34" charset="-18"/>
                <a:cs typeface="NettoPro" panose="020B0504020101010102" pitchFamily="34" charset="-18"/>
              </a:rPr>
              <a:t>14</a:t>
            </a:r>
          </a:p>
        </p:txBody>
      </p:sp>
      <p:pic>
        <p:nvPicPr>
          <p:cNvPr id="115" name="Obrázek 114">
            <a:extLst>
              <a:ext uri="{FF2B5EF4-FFF2-40B4-BE49-F238E27FC236}">
                <a16:creationId xmlns:a16="http://schemas.microsoft.com/office/drawing/2014/main" id="{B7C84B16-8DB8-4DF1-A7AF-3A29396B4C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0414" y="6410345"/>
            <a:ext cx="2624885" cy="2813316"/>
          </a:xfrm>
          <a:prstGeom prst="rect">
            <a:avLst/>
          </a:prstGeom>
        </p:spPr>
      </p:pic>
      <p:pic>
        <p:nvPicPr>
          <p:cNvPr id="117" name="Obrázek 116">
            <a:extLst>
              <a:ext uri="{FF2B5EF4-FFF2-40B4-BE49-F238E27FC236}">
                <a16:creationId xmlns:a16="http://schemas.microsoft.com/office/drawing/2014/main" id="{8341A112-0D1B-4DC5-85E4-D44B186E33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950" y="6073374"/>
            <a:ext cx="2620503" cy="3141974"/>
          </a:xfrm>
          <a:prstGeom prst="rect">
            <a:avLst/>
          </a:prstGeom>
        </p:spPr>
      </p:pic>
      <p:pic>
        <p:nvPicPr>
          <p:cNvPr id="119" name="Obrázek 118">
            <a:extLst>
              <a:ext uri="{FF2B5EF4-FFF2-40B4-BE49-F238E27FC236}">
                <a16:creationId xmlns:a16="http://schemas.microsoft.com/office/drawing/2014/main" id="{EB32049C-DF70-49E9-B61F-D13340671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0651" y="7385375"/>
            <a:ext cx="2624885" cy="1827340"/>
          </a:xfrm>
          <a:prstGeom prst="rect">
            <a:avLst/>
          </a:prstGeom>
        </p:spPr>
      </p:pic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9F8A1C4D-8E3D-4F78-BAE4-3E86C0CA277B}"/>
              </a:ext>
            </a:extLst>
          </p:cNvPr>
          <p:cNvSpPr txBox="1"/>
          <p:nvPr/>
        </p:nvSpPr>
        <p:spPr>
          <a:xfrm>
            <a:off x="6611076" y="8731333"/>
            <a:ext cx="457176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NettoPro" panose="020B0504020101010102" pitchFamily="34" charset="-18"/>
                <a:cs typeface="NettoPro" panose="020B0504020101010102" pitchFamily="34" charset="-18"/>
              </a:rPr>
              <a:t>75</a:t>
            </a:r>
          </a:p>
        </p:txBody>
      </p: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2726264E-FD94-4556-A702-63C5794FF4CC}"/>
              </a:ext>
            </a:extLst>
          </p:cNvPr>
          <p:cNvSpPr txBox="1"/>
          <p:nvPr/>
        </p:nvSpPr>
        <p:spPr>
          <a:xfrm>
            <a:off x="11967334" y="8643403"/>
            <a:ext cx="466795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NettoPro" panose="020B0504020101010102" pitchFamily="34" charset="-18"/>
                <a:cs typeface="NettoPro" panose="020B0504020101010102" pitchFamily="34" charset="-18"/>
              </a:rPr>
              <a:t>64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4C4C290A-9FC4-4923-800A-6B0A3B3822E5}"/>
              </a:ext>
            </a:extLst>
          </p:cNvPr>
          <p:cNvSpPr txBox="1"/>
          <p:nvPr/>
        </p:nvSpPr>
        <p:spPr>
          <a:xfrm>
            <a:off x="9296460" y="8731333"/>
            <a:ext cx="460382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NettoPro" panose="020B0504020101010102" pitchFamily="34" charset="-18"/>
                <a:cs typeface="NettoPro" panose="020B0504020101010102" pitchFamily="34" charset="-18"/>
              </a:rPr>
              <a:t>74</a:t>
            </a: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1BE03C94-88C1-4812-A599-145E69030D4C}"/>
              </a:ext>
            </a:extLst>
          </p:cNvPr>
          <p:cNvSpPr/>
          <p:nvPr/>
        </p:nvSpPr>
        <p:spPr>
          <a:xfrm>
            <a:off x="109106" y="1126178"/>
            <a:ext cx="4461633" cy="8191267"/>
          </a:xfrm>
          <a:prstGeom prst="roundRect">
            <a:avLst>
              <a:gd name="adj" fmla="val 2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pic>
        <p:nvPicPr>
          <p:cNvPr id="77" name="Obrázek 76">
            <a:extLst>
              <a:ext uri="{FF2B5EF4-FFF2-40B4-BE49-F238E27FC236}">
                <a16:creationId xmlns:a16="http://schemas.microsoft.com/office/drawing/2014/main" id="{6003D06D-D5B0-4ECC-BA46-572121BD6C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1" y="3933502"/>
            <a:ext cx="4113547" cy="2632505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grpSp>
        <p:nvGrpSpPr>
          <p:cNvPr id="79" name="Skupina 78">
            <a:extLst>
              <a:ext uri="{FF2B5EF4-FFF2-40B4-BE49-F238E27FC236}">
                <a16:creationId xmlns:a16="http://schemas.microsoft.com/office/drawing/2014/main" id="{5BA3FCA1-1CEF-4897-8C3F-39A1D6D672B3}"/>
              </a:ext>
            </a:extLst>
          </p:cNvPr>
          <p:cNvGrpSpPr/>
          <p:nvPr/>
        </p:nvGrpSpPr>
        <p:grpSpPr>
          <a:xfrm>
            <a:off x="550142" y="4208486"/>
            <a:ext cx="3511310" cy="2252934"/>
            <a:chOff x="584722" y="4215366"/>
            <a:chExt cx="3511310" cy="2252934"/>
          </a:xfrm>
        </p:grpSpPr>
        <p:pic>
          <p:nvPicPr>
            <p:cNvPr id="86" name="Obrázek 85">
              <a:extLst>
                <a:ext uri="{FF2B5EF4-FFF2-40B4-BE49-F238E27FC236}">
                  <a16:creationId xmlns:a16="http://schemas.microsoft.com/office/drawing/2014/main" id="{37D07857-0AD7-4976-A3AD-DF635D79A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4722" y="4215366"/>
              <a:ext cx="1820815" cy="5602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87" name="Obrázek 86">
              <a:extLst>
                <a:ext uri="{FF2B5EF4-FFF2-40B4-BE49-F238E27FC236}">
                  <a16:creationId xmlns:a16="http://schemas.microsoft.com/office/drawing/2014/main" id="{BCDF3C21-F852-441C-A44C-957506BE4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1849" y="4966194"/>
              <a:ext cx="1208040" cy="612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88" name="Obrázek 87">
              <a:extLst>
                <a:ext uri="{FF2B5EF4-FFF2-40B4-BE49-F238E27FC236}">
                  <a16:creationId xmlns:a16="http://schemas.microsoft.com/office/drawing/2014/main" id="{A99880A9-781A-4C34-B6BD-4B21582D1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84722" y="5760005"/>
              <a:ext cx="1374365" cy="5427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pSp>
          <p:nvGrpSpPr>
            <p:cNvPr id="89" name="Skupina 88">
              <a:extLst>
                <a:ext uri="{FF2B5EF4-FFF2-40B4-BE49-F238E27FC236}">
                  <a16:creationId xmlns:a16="http://schemas.microsoft.com/office/drawing/2014/main" id="{929C7CC2-0FBB-47DE-8109-F2AF8F072E82}"/>
                </a:ext>
              </a:extLst>
            </p:cNvPr>
            <p:cNvGrpSpPr/>
            <p:nvPr/>
          </p:nvGrpSpPr>
          <p:grpSpPr>
            <a:xfrm>
              <a:off x="2574204" y="4294413"/>
              <a:ext cx="1521828" cy="2173887"/>
              <a:chOff x="1067211" y="7255504"/>
              <a:chExt cx="1689244" cy="1810686"/>
            </a:xfrm>
          </p:grpSpPr>
          <p:sp>
            <p:nvSpPr>
              <p:cNvPr id="90" name="Obdélník 89">
                <a:extLst>
                  <a:ext uri="{FF2B5EF4-FFF2-40B4-BE49-F238E27FC236}">
                    <a16:creationId xmlns:a16="http://schemas.microsoft.com/office/drawing/2014/main" id="{AB7FCE34-E1F8-4426-8DD7-01E47977FB06}"/>
                  </a:ext>
                </a:extLst>
              </p:cNvPr>
              <p:cNvSpPr/>
              <p:nvPr/>
            </p:nvSpPr>
            <p:spPr>
              <a:xfrm>
                <a:off x="1188295" y="7255504"/>
                <a:ext cx="1518816" cy="494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304 zpráv</a:t>
                </a:r>
              </a:p>
            </p:txBody>
          </p:sp>
          <p:sp>
            <p:nvSpPr>
              <p:cNvPr id="91" name="Obdélník 90">
                <a:extLst>
                  <a:ext uri="{FF2B5EF4-FFF2-40B4-BE49-F238E27FC236}">
                    <a16:creationId xmlns:a16="http://schemas.microsoft.com/office/drawing/2014/main" id="{8D9E4B8C-5046-47C3-878C-B32339386C51}"/>
                  </a:ext>
                </a:extLst>
              </p:cNvPr>
              <p:cNvSpPr/>
              <p:nvPr/>
            </p:nvSpPr>
            <p:spPr>
              <a:xfrm>
                <a:off x="1067211" y="8450938"/>
                <a:ext cx="1689244" cy="615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74 zpráv</a:t>
                </a:r>
              </a:p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(reportér Seznam Zprávy)</a:t>
                </a:r>
              </a:p>
            </p:txBody>
          </p:sp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0B7FF421-8D14-409F-BF1F-6C45987B16A1}"/>
                  </a:ext>
                </a:extLst>
              </p:cNvPr>
              <p:cNvSpPr/>
              <p:nvPr/>
            </p:nvSpPr>
            <p:spPr>
              <a:xfrm>
                <a:off x="1324074" y="7797735"/>
                <a:ext cx="1223187" cy="494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84 zpráv</a:t>
                </a:r>
              </a:p>
            </p:txBody>
          </p:sp>
        </p:grpSp>
      </p:grpSp>
      <p:pic>
        <p:nvPicPr>
          <p:cNvPr id="96" name="Obrázek 95">
            <a:extLst>
              <a:ext uri="{FF2B5EF4-FFF2-40B4-BE49-F238E27FC236}">
                <a16:creationId xmlns:a16="http://schemas.microsoft.com/office/drawing/2014/main" id="{2C9B72CA-C3DD-41D5-A311-9F15BB64C3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7" y="1200619"/>
            <a:ext cx="4104679" cy="261882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98" name="Obrázek 97">
            <a:extLst>
              <a:ext uri="{FF2B5EF4-FFF2-40B4-BE49-F238E27FC236}">
                <a16:creationId xmlns:a16="http://schemas.microsoft.com/office/drawing/2014/main" id="{0371AA74-5933-4567-824F-2E41BAF203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1179" y="1390150"/>
            <a:ext cx="1278070" cy="612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" name="Obrázek 102">
            <a:extLst>
              <a:ext uri="{FF2B5EF4-FFF2-40B4-BE49-F238E27FC236}">
                <a16:creationId xmlns:a16="http://schemas.microsoft.com/office/drawing/2014/main" id="{FD10B4F7-FF00-4C43-9060-DF0DECB893E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2234" y="2205314"/>
            <a:ext cx="1584457" cy="5777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5" name="Obrázek 104">
            <a:extLst>
              <a:ext uri="{FF2B5EF4-FFF2-40B4-BE49-F238E27FC236}">
                <a16:creationId xmlns:a16="http://schemas.microsoft.com/office/drawing/2014/main" id="{7F2C7DF2-0DC3-442F-B4D2-06B4C3D5767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1179" y="2959974"/>
            <a:ext cx="1715766" cy="6040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6" name="Skupina 105">
            <a:extLst>
              <a:ext uri="{FF2B5EF4-FFF2-40B4-BE49-F238E27FC236}">
                <a16:creationId xmlns:a16="http://schemas.microsoft.com/office/drawing/2014/main" id="{043798DE-F2ED-4B3E-BCD2-75E37DA72398}"/>
              </a:ext>
            </a:extLst>
          </p:cNvPr>
          <p:cNvGrpSpPr/>
          <p:nvPr/>
        </p:nvGrpSpPr>
        <p:grpSpPr>
          <a:xfrm>
            <a:off x="2215129" y="1390149"/>
            <a:ext cx="1837711" cy="2277384"/>
            <a:chOff x="1026117" y="7255504"/>
            <a:chExt cx="2183876" cy="1783081"/>
          </a:xfrm>
        </p:grpSpPr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DAC88FDE-5B40-4056-9304-FD4E1439A857}"/>
                </a:ext>
              </a:extLst>
            </p:cNvPr>
            <p:cNvSpPr/>
            <p:nvPr/>
          </p:nvSpPr>
          <p:spPr>
            <a:xfrm>
              <a:off x="1188295" y="7255504"/>
              <a:ext cx="1518816" cy="470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800" dirty="0">
                  <a:latin typeface="NettoPro-Bold" panose="020B0804020101010102" pitchFamily="34" charset="-18"/>
                  <a:cs typeface="NettoPro-Bold" panose="020B0804020101010102" pitchFamily="34" charset="-18"/>
                </a:rPr>
                <a:t>68  zpráv</a:t>
              </a:r>
            </a:p>
          </p:txBody>
        </p:sp>
        <p:sp>
          <p:nvSpPr>
            <p:cNvPr id="109" name="Obdélník 108">
              <a:extLst>
                <a:ext uri="{FF2B5EF4-FFF2-40B4-BE49-F238E27FC236}">
                  <a16:creationId xmlns:a16="http://schemas.microsoft.com/office/drawing/2014/main" id="{85E3C03D-F36B-467F-9F03-DDB449AF9DAA}"/>
                </a:ext>
              </a:extLst>
            </p:cNvPr>
            <p:cNvSpPr/>
            <p:nvPr/>
          </p:nvSpPr>
          <p:spPr>
            <a:xfrm>
              <a:off x="1026117" y="8460247"/>
              <a:ext cx="2038961" cy="5783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800" dirty="0">
                  <a:solidFill>
                    <a:schemeClr val="bg1"/>
                  </a:solidFill>
                  <a:latin typeface="NettoPro-Bold" panose="020B0804020101010102" pitchFamily="34" charset="-18"/>
                  <a:cs typeface="NettoPro-Bold" panose="020B0804020101010102" pitchFamily="34" charset="-18"/>
                </a:rPr>
                <a:t>37 zpráv</a:t>
              </a:r>
            </a:p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200" dirty="0">
                  <a:solidFill>
                    <a:schemeClr val="bg1"/>
                  </a:solidFill>
                  <a:latin typeface="NettoPro-Bold" panose="020B0804020101010102" pitchFamily="34" charset="-18"/>
                  <a:cs typeface="NettoPro-Bold" panose="020B0804020101010102" pitchFamily="34" charset="-18"/>
                </a:rPr>
                <a:t>(europoslankyně za polské Zelené)</a:t>
              </a:r>
            </a:p>
          </p:txBody>
        </p:sp>
        <p:sp>
          <p:nvSpPr>
            <p:cNvPr id="114" name="Obdélník 113">
              <a:extLst>
                <a:ext uri="{FF2B5EF4-FFF2-40B4-BE49-F238E27FC236}">
                  <a16:creationId xmlns:a16="http://schemas.microsoft.com/office/drawing/2014/main" id="{01224133-97D7-4D84-8060-FD31AA626895}"/>
                </a:ext>
              </a:extLst>
            </p:cNvPr>
            <p:cNvSpPr/>
            <p:nvPr/>
          </p:nvSpPr>
          <p:spPr>
            <a:xfrm>
              <a:off x="1083585" y="7899868"/>
              <a:ext cx="2126408" cy="433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800" dirty="0">
                  <a:latin typeface="NettoPro-Bold" panose="020B0804020101010102" pitchFamily="34" charset="-18"/>
                  <a:cs typeface="NettoPro-Bold" panose="020B0804020101010102" pitchFamily="34" charset="-18"/>
                </a:rPr>
                <a:t>53 zpráv</a:t>
              </a:r>
            </a:p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200" dirty="0">
                  <a:solidFill>
                    <a:schemeClr val="bg1"/>
                  </a:solidFill>
                  <a:latin typeface="NettoPro-Bold" panose="020B0804020101010102" pitchFamily="34" charset="-18"/>
                  <a:cs typeface="NettoPro-Bold" panose="020B0804020101010102" pitchFamily="34" charset="-18"/>
                </a:rPr>
                <a:t>(člen vedení EKO-UNIA)</a:t>
              </a:r>
            </a:p>
          </p:txBody>
        </p:sp>
      </p:grpSp>
      <p:pic>
        <p:nvPicPr>
          <p:cNvPr id="118" name="Obrázek 117">
            <a:extLst>
              <a:ext uri="{FF2B5EF4-FFF2-40B4-BE49-F238E27FC236}">
                <a16:creationId xmlns:a16="http://schemas.microsoft.com/office/drawing/2014/main" id="{A6C8134A-5A65-4D61-ACAA-E5AFD3F9EE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6" y="6611358"/>
            <a:ext cx="4097472" cy="2602312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123" name="Obrázek 122">
            <a:extLst>
              <a:ext uri="{FF2B5EF4-FFF2-40B4-BE49-F238E27FC236}">
                <a16:creationId xmlns:a16="http://schemas.microsoft.com/office/drawing/2014/main" id="{918FFE8E-BF45-4B56-9029-52C6ECBC423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6420" y="6783721"/>
            <a:ext cx="1742030" cy="525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4" name="Obrázek 123">
            <a:extLst>
              <a:ext uri="{FF2B5EF4-FFF2-40B4-BE49-F238E27FC236}">
                <a16:creationId xmlns:a16="http://schemas.microsoft.com/office/drawing/2014/main" id="{9DCAAD3F-E5B4-456B-97D7-B2C4F7EC01D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6420" y="7649895"/>
            <a:ext cx="2109693" cy="525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5" name="Obrázek 124">
            <a:extLst>
              <a:ext uri="{FF2B5EF4-FFF2-40B4-BE49-F238E27FC236}">
                <a16:creationId xmlns:a16="http://schemas.microsoft.com/office/drawing/2014/main" id="{70178D91-2BEF-40DA-98CC-5CB4F578E46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5692" y="8451195"/>
            <a:ext cx="1514427" cy="57776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6" name="Skupina 125">
            <a:extLst>
              <a:ext uri="{FF2B5EF4-FFF2-40B4-BE49-F238E27FC236}">
                <a16:creationId xmlns:a16="http://schemas.microsoft.com/office/drawing/2014/main" id="{922DE153-FDD6-483B-80B4-B97871731D8F}"/>
              </a:ext>
            </a:extLst>
          </p:cNvPr>
          <p:cNvGrpSpPr/>
          <p:nvPr/>
        </p:nvGrpSpPr>
        <p:grpSpPr>
          <a:xfrm>
            <a:off x="2130417" y="6880180"/>
            <a:ext cx="2200719" cy="2261729"/>
            <a:chOff x="328917" y="7299143"/>
            <a:chExt cx="2505789" cy="1580510"/>
          </a:xfrm>
        </p:grpSpPr>
        <p:sp>
          <p:nvSpPr>
            <p:cNvPr id="127" name="Obdélník 126">
              <a:extLst>
                <a:ext uri="{FF2B5EF4-FFF2-40B4-BE49-F238E27FC236}">
                  <a16:creationId xmlns:a16="http://schemas.microsoft.com/office/drawing/2014/main" id="{8D500997-2085-4562-8D2F-22EFE2C36945}"/>
                </a:ext>
              </a:extLst>
            </p:cNvPr>
            <p:cNvSpPr/>
            <p:nvPr/>
          </p:nvSpPr>
          <p:spPr>
            <a:xfrm>
              <a:off x="919055" y="7299143"/>
              <a:ext cx="1518816" cy="415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800" dirty="0">
                  <a:solidFill>
                    <a:schemeClr val="bg1"/>
                  </a:solidFill>
                  <a:latin typeface="NettoPro-Bold" panose="020B0804020101010102" pitchFamily="34" charset="-18"/>
                  <a:cs typeface="NettoPro-Bold" panose="020B0804020101010102" pitchFamily="34" charset="-18"/>
                </a:rPr>
                <a:t>178 zpráv</a:t>
              </a:r>
            </a:p>
          </p:txBody>
        </p:sp>
        <p:sp>
          <p:nvSpPr>
            <p:cNvPr id="128" name="Obdélník 127">
              <a:extLst>
                <a:ext uri="{FF2B5EF4-FFF2-40B4-BE49-F238E27FC236}">
                  <a16:creationId xmlns:a16="http://schemas.microsoft.com/office/drawing/2014/main" id="{58E3A2D3-DF89-44B4-9C9E-5E2B8B8967AD}"/>
                </a:ext>
              </a:extLst>
            </p:cNvPr>
            <p:cNvSpPr/>
            <p:nvPr/>
          </p:nvSpPr>
          <p:spPr>
            <a:xfrm>
              <a:off x="328917" y="8363470"/>
              <a:ext cx="2505789" cy="51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800" dirty="0">
                  <a:latin typeface="NettoPro-Bold" panose="020B0804020101010102" pitchFamily="34" charset="-18"/>
                  <a:cs typeface="NettoPro-Bold" panose="020B0804020101010102" pitchFamily="34" charset="-18"/>
                </a:rPr>
                <a:t>35 zpráv</a:t>
              </a:r>
            </a:p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200" dirty="0">
                  <a:latin typeface="NettoPro-Bold" panose="020B0804020101010102" pitchFamily="34" charset="-18"/>
                  <a:cs typeface="NettoPro-Bold" panose="020B0804020101010102" pitchFamily="34" charset="-18"/>
                </a:rPr>
                <a:t>(poslanec saského </a:t>
              </a:r>
              <a:r>
                <a:rPr lang="cs-CZ" sz="1200" dirty="0" err="1">
                  <a:latin typeface="NettoPro-Bold" panose="020B0804020101010102" pitchFamily="34" charset="-18"/>
                  <a:cs typeface="NettoPro-Bold" panose="020B0804020101010102" pitchFamily="34" charset="-18"/>
                </a:rPr>
                <a:t>Landtagu</a:t>
              </a:r>
              <a:r>
                <a:rPr lang="cs-CZ" sz="1200" dirty="0">
                  <a:latin typeface="NettoPro-Bold" panose="020B0804020101010102" pitchFamily="34" charset="-18"/>
                  <a:cs typeface="NettoPro-Bold" panose="020B0804020101010102" pitchFamily="34" charset="-18"/>
                </a:rPr>
                <a:t> za Zelené)</a:t>
              </a:r>
            </a:p>
          </p:txBody>
        </p:sp>
        <p:sp>
          <p:nvSpPr>
            <p:cNvPr id="129" name="Obdélník 128">
              <a:extLst>
                <a:ext uri="{FF2B5EF4-FFF2-40B4-BE49-F238E27FC236}">
                  <a16:creationId xmlns:a16="http://schemas.microsoft.com/office/drawing/2014/main" id="{7EA6BD6A-D3E3-4069-B34A-AE4FDB8C73F8}"/>
                </a:ext>
              </a:extLst>
            </p:cNvPr>
            <p:cNvSpPr/>
            <p:nvPr/>
          </p:nvSpPr>
          <p:spPr>
            <a:xfrm>
              <a:off x="1049649" y="7898168"/>
              <a:ext cx="1223187" cy="258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800" dirty="0">
                  <a:solidFill>
                    <a:schemeClr val="bg1"/>
                  </a:solidFill>
                  <a:latin typeface="NettoPro-Bold" panose="020B0804020101010102" pitchFamily="34" charset="-18"/>
                  <a:cs typeface="NettoPro-Bold" panose="020B0804020101010102" pitchFamily="34" charset="-18"/>
                </a:rPr>
                <a:t>58 zpráv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13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: se zakulacenými rohy 30">
            <a:extLst>
              <a:ext uri="{FF2B5EF4-FFF2-40B4-BE49-F238E27FC236}">
                <a16:creationId xmlns:a16="http://schemas.microsoft.com/office/drawing/2014/main" id="{255CDE38-2EEB-4483-89DD-DB1BACA841DF}"/>
              </a:ext>
            </a:extLst>
          </p:cNvPr>
          <p:cNvSpPr/>
          <p:nvPr/>
        </p:nvSpPr>
        <p:spPr>
          <a:xfrm>
            <a:off x="331692" y="1138869"/>
            <a:ext cx="6103096" cy="3875041"/>
          </a:xfrm>
          <a:prstGeom prst="roundRect">
            <a:avLst>
              <a:gd name="adj" fmla="val 2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  <a:p>
            <a:endParaRPr lang="cs-CZ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pic>
        <p:nvPicPr>
          <p:cNvPr id="80" name="Obrázek 79" descr="Obsah obrázku pták, letící&#10;&#10;Popis byl vytvořen automaticky">
            <a:extLst>
              <a:ext uri="{FF2B5EF4-FFF2-40B4-BE49-F238E27FC236}">
                <a16:creationId xmlns:a16="http://schemas.microsoft.com/office/drawing/2014/main" id="{6EC15A6E-A5F0-4D98-B0FB-83EB003C2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r="2890"/>
          <a:stretch/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72175A-2792-4D91-BDD1-F878F0D9A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795" y="129583"/>
            <a:ext cx="1746381" cy="57238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4FEA4C0-4D6F-472E-9693-E970A4B595D0}"/>
              </a:ext>
            </a:extLst>
          </p:cNvPr>
          <p:cNvSpPr/>
          <p:nvPr/>
        </p:nvSpPr>
        <p:spPr>
          <a:xfrm>
            <a:off x="-157007" y="167167"/>
            <a:ext cx="111720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Důl </a:t>
            </a:r>
            <a:r>
              <a:rPr lang="pl-PL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Turów</a:t>
            </a:r>
            <a:r>
              <a:rPr lang="cs-CZ" sz="2200" dirty="0">
                <a:solidFill>
                  <a:schemeClr val="bg1"/>
                </a:solidFill>
                <a:latin typeface="NettoPro-Bold" panose="020B0804020101010102" pitchFamily="34" charset="-18"/>
                <a:cs typeface="NettoPro-Bold" panose="020B0804020101010102" pitchFamily="34" charset="-18"/>
              </a:rPr>
              <a:t> v polských, německých a českých on-line médiích 1.7.2019 – 30.6.2021 (IV.) </a:t>
            </a:r>
          </a:p>
        </p:txBody>
      </p: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4A62E2C2-0632-434E-B6D3-59DB21631B2B}"/>
              </a:ext>
            </a:extLst>
          </p:cNvPr>
          <p:cNvGrpSpPr/>
          <p:nvPr/>
        </p:nvGrpSpPr>
        <p:grpSpPr>
          <a:xfrm>
            <a:off x="460939" y="5480376"/>
            <a:ext cx="6301436" cy="3257147"/>
            <a:chOff x="6245786" y="637945"/>
            <a:chExt cx="6301436" cy="3257147"/>
          </a:xfrm>
        </p:grpSpPr>
        <p:pic>
          <p:nvPicPr>
            <p:cNvPr id="73" name="Obrázek 72">
              <a:extLst>
                <a:ext uri="{FF2B5EF4-FFF2-40B4-BE49-F238E27FC236}">
                  <a16:creationId xmlns:a16="http://schemas.microsoft.com/office/drawing/2014/main" id="{D17941C3-8895-442A-9FAD-755F07068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696" y="1311649"/>
              <a:ext cx="540000" cy="540000"/>
            </a:xfrm>
            <a:prstGeom prst="rect">
              <a:avLst/>
            </a:prstGeom>
          </p:spPr>
        </p:pic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33775AD6-41E9-4976-95BE-2E37F8D758B3}"/>
                </a:ext>
              </a:extLst>
            </p:cNvPr>
            <p:cNvSpPr txBox="1"/>
            <p:nvPr/>
          </p:nvSpPr>
          <p:spPr>
            <a:xfrm>
              <a:off x="7391475" y="637945"/>
              <a:ext cx="4172809" cy="743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t>Kauza </a:t>
              </a:r>
              <a:r>
                <a:rPr lang="cs-CZ" dirty="0" err="1">
                  <a:solidFill>
                    <a:schemeClr val="bg1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t>Turów</a:t>
              </a:r>
              <a:r>
                <a:rPr lang="cs-CZ" dirty="0">
                  <a:solidFill>
                    <a:schemeClr val="bg1"/>
                  </a:solidFill>
                  <a:latin typeface="NettoPro" panose="020B0504020101010102" pitchFamily="34" charset="-18"/>
                  <a:cs typeface="NettoPro" panose="020B0504020101010102" pitchFamily="34" charset="-18"/>
                </a:rPr>
                <a:t> v médiích dalších států</a:t>
              </a:r>
            </a:p>
            <a:p>
              <a:r>
                <a:rPr lang="cs-CZ" dirty="0">
                  <a:solidFill>
                    <a:schemeClr val="bg1"/>
                  </a:solidFill>
                </a:rPr>
                <a:t> </a:t>
              </a:r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8EF0420B-7258-445F-9FBA-961B74DD55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1353" y="1178062"/>
              <a:ext cx="5088589" cy="642892"/>
              <a:chOff x="664913" y="1593615"/>
              <a:chExt cx="5250927" cy="663397"/>
            </a:xfrm>
          </p:grpSpPr>
          <p:pic>
            <p:nvPicPr>
              <p:cNvPr id="101" name="Obrázek 100">
                <a:extLst>
                  <a:ext uri="{FF2B5EF4-FFF2-40B4-BE49-F238E27FC236}">
                    <a16:creationId xmlns:a16="http://schemas.microsoft.com/office/drawing/2014/main" id="{2CF8DFE8-5C60-4C64-B151-543D56494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097" y="1600567"/>
                <a:ext cx="987136" cy="656445"/>
              </a:xfrm>
              <a:prstGeom prst="rect">
                <a:avLst/>
              </a:prstGeom>
            </p:spPr>
          </p:pic>
          <p:pic>
            <p:nvPicPr>
              <p:cNvPr id="102" name="Obrázek 101" descr="Obsah obrázku šipka&#10;&#10;Popis byl vytvořen automaticky">
                <a:extLst>
                  <a:ext uri="{FF2B5EF4-FFF2-40B4-BE49-F238E27FC236}">
                    <a16:creationId xmlns:a16="http://schemas.microsoft.com/office/drawing/2014/main" id="{1EDE623D-EDF5-4963-8AE9-22C57F749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8704" y="1593615"/>
                <a:ext cx="987136" cy="656445"/>
              </a:xfrm>
              <a:prstGeom prst="rect">
                <a:avLst/>
              </a:prstGeom>
            </p:spPr>
          </p:pic>
          <p:pic>
            <p:nvPicPr>
              <p:cNvPr id="103" name="Obrázek 102">
                <a:extLst>
                  <a:ext uri="{FF2B5EF4-FFF2-40B4-BE49-F238E27FC236}">
                    <a16:creationId xmlns:a16="http://schemas.microsoft.com/office/drawing/2014/main" id="{A6679CC8-AC96-4593-A111-566A57D96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7168" y="1593615"/>
                <a:ext cx="987136" cy="656445"/>
              </a:xfrm>
              <a:prstGeom prst="rect">
                <a:avLst/>
              </a:prstGeom>
            </p:spPr>
          </p:pic>
          <p:pic>
            <p:nvPicPr>
              <p:cNvPr id="104" name="Obrázek 103">
                <a:extLst>
                  <a:ext uri="{FF2B5EF4-FFF2-40B4-BE49-F238E27FC236}">
                    <a16:creationId xmlns:a16="http://schemas.microsoft.com/office/drawing/2014/main" id="{37B84650-615E-4DCE-A854-072178F0E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913" y="1605984"/>
                <a:ext cx="987136" cy="645613"/>
              </a:xfrm>
              <a:prstGeom prst="rect">
                <a:avLst/>
              </a:prstGeom>
            </p:spPr>
          </p:pic>
          <p:pic>
            <p:nvPicPr>
              <p:cNvPr id="105" name="Obrázek 104" descr="Obsah obrázku text, klipart&#10;&#10;Popis byl vytvořen automaticky">
                <a:extLst>
                  <a:ext uri="{FF2B5EF4-FFF2-40B4-BE49-F238E27FC236}">
                    <a16:creationId xmlns:a16="http://schemas.microsoft.com/office/drawing/2014/main" id="{548BF076-7B89-4CC7-9DFB-F9EAC437A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5632" y="1600567"/>
                <a:ext cx="987136" cy="656445"/>
              </a:xfrm>
              <a:prstGeom prst="rect">
                <a:avLst/>
              </a:prstGeom>
            </p:spPr>
          </p:pic>
        </p:grpSp>
        <p:grpSp>
          <p:nvGrpSpPr>
            <p:cNvPr id="76" name="Skupina 75">
              <a:extLst>
                <a:ext uri="{FF2B5EF4-FFF2-40B4-BE49-F238E27FC236}">
                  <a16:creationId xmlns:a16="http://schemas.microsoft.com/office/drawing/2014/main" id="{B6629B68-75DA-4B3E-9DDC-4FCB0B0512D1}"/>
                </a:ext>
              </a:extLst>
            </p:cNvPr>
            <p:cNvGrpSpPr/>
            <p:nvPr/>
          </p:nvGrpSpPr>
          <p:grpSpPr>
            <a:xfrm>
              <a:off x="6245786" y="2145666"/>
              <a:ext cx="1041388" cy="1749426"/>
              <a:chOff x="6378440" y="2251238"/>
              <a:chExt cx="1041388" cy="1749426"/>
            </a:xfrm>
          </p:grpSpPr>
          <p:sp>
            <p:nvSpPr>
              <p:cNvPr id="98" name="Obdélník 97">
                <a:extLst>
                  <a:ext uri="{FF2B5EF4-FFF2-40B4-BE49-F238E27FC236}">
                    <a16:creationId xmlns:a16="http://schemas.microsoft.com/office/drawing/2014/main" id="{A0E76205-A63F-45CF-BA3F-6A799E113E5A}"/>
                  </a:ext>
                </a:extLst>
              </p:cNvPr>
              <p:cNvSpPr/>
              <p:nvPr/>
            </p:nvSpPr>
            <p:spPr>
              <a:xfrm>
                <a:off x="6378440" y="2251238"/>
                <a:ext cx="9915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Celkem zpráv</a:t>
                </a:r>
              </a:p>
            </p:txBody>
          </p:sp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E845F6C0-015B-4938-A6A9-0C796276C06E}"/>
                  </a:ext>
                </a:extLst>
              </p:cNvPr>
              <p:cNvSpPr/>
              <p:nvPr/>
            </p:nvSpPr>
            <p:spPr>
              <a:xfrm>
                <a:off x="6630293" y="2976103"/>
                <a:ext cx="7099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News</a:t>
                </a:r>
              </a:p>
            </p:txBody>
          </p:sp>
          <p:sp>
            <p:nvSpPr>
              <p:cNvPr id="100" name="Obdélník 99">
                <a:extLst>
                  <a:ext uri="{FF2B5EF4-FFF2-40B4-BE49-F238E27FC236}">
                    <a16:creationId xmlns:a16="http://schemas.microsoft.com/office/drawing/2014/main" id="{B077441D-F50C-44C4-9BFC-B6E5C7E81B30}"/>
                  </a:ext>
                </a:extLst>
              </p:cNvPr>
              <p:cNvSpPr/>
              <p:nvPr/>
            </p:nvSpPr>
            <p:spPr>
              <a:xfrm>
                <a:off x="6428234" y="3477444"/>
                <a:ext cx="99159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400" dirty="0" err="1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Social</a:t>
                </a:r>
                <a:r>
                  <a:rPr lang="cs-CZ" sz="14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 media</a:t>
                </a:r>
              </a:p>
            </p:txBody>
          </p:sp>
        </p:grpSp>
        <p:grpSp>
          <p:nvGrpSpPr>
            <p:cNvPr id="77" name="Skupina 76">
              <a:extLst>
                <a:ext uri="{FF2B5EF4-FFF2-40B4-BE49-F238E27FC236}">
                  <a16:creationId xmlns:a16="http://schemas.microsoft.com/office/drawing/2014/main" id="{4FB0ED36-B2CF-4E33-A0EA-5CD55CF81B7C}"/>
                </a:ext>
              </a:extLst>
            </p:cNvPr>
            <p:cNvGrpSpPr/>
            <p:nvPr/>
          </p:nvGrpSpPr>
          <p:grpSpPr>
            <a:xfrm>
              <a:off x="7335061" y="2160494"/>
              <a:ext cx="1064512" cy="1594362"/>
              <a:chOff x="1188295" y="7255504"/>
              <a:chExt cx="1518816" cy="1594362"/>
            </a:xfrm>
          </p:grpSpPr>
          <p:sp>
            <p:nvSpPr>
              <p:cNvPr id="95" name="Obdélník 94">
                <a:extLst>
                  <a:ext uri="{FF2B5EF4-FFF2-40B4-BE49-F238E27FC236}">
                    <a16:creationId xmlns:a16="http://schemas.microsoft.com/office/drawing/2014/main" id="{690EBF10-DC04-4EF1-9235-E0D4AFD1CF4B}"/>
                  </a:ext>
                </a:extLst>
              </p:cNvPr>
              <p:cNvSpPr/>
              <p:nvPr/>
            </p:nvSpPr>
            <p:spPr>
              <a:xfrm>
                <a:off x="1188295" y="7255504"/>
                <a:ext cx="15188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1 340</a:t>
                </a:r>
              </a:p>
            </p:txBody>
          </p:sp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52BCC2CB-7731-4683-BADC-A1CFB585EDEB}"/>
                  </a:ext>
                </a:extLst>
              </p:cNvPr>
              <p:cNvSpPr/>
              <p:nvPr/>
            </p:nvSpPr>
            <p:spPr>
              <a:xfrm>
                <a:off x="1347749" y="8480534"/>
                <a:ext cx="122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57 %</a:t>
                </a:r>
              </a:p>
            </p:txBody>
          </p:sp>
          <p:sp>
            <p:nvSpPr>
              <p:cNvPr id="97" name="Obdélník 96">
                <a:extLst>
                  <a:ext uri="{FF2B5EF4-FFF2-40B4-BE49-F238E27FC236}">
                    <a16:creationId xmlns:a16="http://schemas.microsoft.com/office/drawing/2014/main" id="{9C3BAC14-EA13-4F3D-994C-6940B86B8727}"/>
                  </a:ext>
                </a:extLst>
              </p:cNvPr>
              <p:cNvSpPr/>
              <p:nvPr/>
            </p:nvSpPr>
            <p:spPr>
              <a:xfrm>
                <a:off x="1326715" y="7903237"/>
                <a:ext cx="122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43 %</a:t>
                </a:r>
              </a:p>
            </p:txBody>
          </p:sp>
        </p:grpSp>
        <p:grpSp>
          <p:nvGrpSpPr>
            <p:cNvPr id="78" name="Skupina 77">
              <a:extLst>
                <a:ext uri="{FF2B5EF4-FFF2-40B4-BE49-F238E27FC236}">
                  <a16:creationId xmlns:a16="http://schemas.microsoft.com/office/drawing/2014/main" id="{8BD6E2A2-34FF-400F-B469-B2F2415AA9FA}"/>
                </a:ext>
              </a:extLst>
            </p:cNvPr>
            <p:cNvGrpSpPr/>
            <p:nvPr/>
          </p:nvGrpSpPr>
          <p:grpSpPr>
            <a:xfrm>
              <a:off x="8314588" y="2155592"/>
              <a:ext cx="1064512" cy="1594362"/>
              <a:chOff x="1188295" y="7255504"/>
              <a:chExt cx="1518816" cy="1594362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D1F8E1C0-93FB-47AD-807F-243605694621}"/>
                  </a:ext>
                </a:extLst>
              </p:cNvPr>
              <p:cNvSpPr/>
              <p:nvPr/>
            </p:nvSpPr>
            <p:spPr>
              <a:xfrm>
                <a:off x="1188295" y="7255504"/>
                <a:ext cx="15188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643</a:t>
                </a:r>
              </a:p>
            </p:txBody>
          </p:sp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D6E6B685-143C-40C6-B4C8-9A95F0F701A7}"/>
                  </a:ext>
                </a:extLst>
              </p:cNvPr>
              <p:cNvSpPr/>
              <p:nvPr/>
            </p:nvSpPr>
            <p:spPr>
              <a:xfrm>
                <a:off x="1347749" y="8480534"/>
                <a:ext cx="122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55 %</a:t>
                </a:r>
              </a:p>
            </p:txBody>
          </p:sp>
          <p:sp>
            <p:nvSpPr>
              <p:cNvPr id="94" name="Obdélník 93">
                <a:extLst>
                  <a:ext uri="{FF2B5EF4-FFF2-40B4-BE49-F238E27FC236}">
                    <a16:creationId xmlns:a16="http://schemas.microsoft.com/office/drawing/2014/main" id="{7212BC27-F08F-42A1-8292-40E773B40506}"/>
                  </a:ext>
                </a:extLst>
              </p:cNvPr>
              <p:cNvSpPr/>
              <p:nvPr/>
            </p:nvSpPr>
            <p:spPr>
              <a:xfrm>
                <a:off x="1326715" y="7903237"/>
                <a:ext cx="122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45 %</a:t>
                </a:r>
              </a:p>
            </p:txBody>
          </p:sp>
        </p:grpSp>
        <p:grpSp>
          <p:nvGrpSpPr>
            <p:cNvPr id="79" name="Skupina 78">
              <a:extLst>
                <a:ext uri="{FF2B5EF4-FFF2-40B4-BE49-F238E27FC236}">
                  <a16:creationId xmlns:a16="http://schemas.microsoft.com/office/drawing/2014/main" id="{41938965-BF66-44A8-98C5-D21A710CBE4A}"/>
                </a:ext>
              </a:extLst>
            </p:cNvPr>
            <p:cNvGrpSpPr/>
            <p:nvPr/>
          </p:nvGrpSpPr>
          <p:grpSpPr>
            <a:xfrm>
              <a:off x="9436432" y="2145174"/>
              <a:ext cx="1064512" cy="1594362"/>
              <a:chOff x="1188295" y="7255504"/>
              <a:chExt cx="1518816" cy="1594362"/>
            </a:xfrm>
          </p:grpSpPr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45D40FA7-3B7C-4BB6-A1C3-4187BDE406FC}"/>
                  </a:ext>
                </a:extLst>
              </p:cNvPr>
              <p:cNvSpPr/>
              <p:nvPr/>
            </p:nvSpPr>
            <p:spPr>
              <a:xfrm>
                <a:off x="1188295" y="7255504"/>
                <a:ext cx="15188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164</a:t>
                </a:r>
              </a:p>
            </p:txBody>
          </p:sp>
          <p:sp>
            <p:nvSpPr>
              <p:cNvPr id="90" name="Obdélník 89">
                <a:extLst>
                  <a:ext uri="{FF2B5EF4-FFF2-40B4-BE49-F238E27FC236}">
                    <a16:creationId xmlns:a16="http://schemas.microsoft.com/office/drawing/2014/main" id="{E4EA7D22-5D5B-4D83-B179-2A79F553DC1F}"/>
                  </a:ext>
                </a:extLst>
              </p:cNvPr>
              <p:cNvSpPr/>
              <p:nvPr/>
            </p:nvSpPr>
            <p:spPr>
              <a:xfrm>
                <a:off x="1347749" y="8480534"/>
                <a:ext cx="122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10 %</a:t>
                </a:r>
              </a:p>
            </p:txBody>
          </p:sp>
          <p:sp>
            <p:nvSpPr>
              <p:cNvPr id="91" name="Obdélník 90">
                <a:extLst>
                  <a:ext uri="{FF2B5EF4-FFF2-40B4-BE49-F238E27FC236}">
                    <a16:creationId xmlns:a16="http://schemas.microsoft.com/office/drawing/2014/main" id="{5778242A-9C9D-4CB7-8AF5-99B1EFDAD95D}"/>
                  </a:ext>
                </a:extLst>
              </p:cNvPr>
              <p:cNvSpPr/>
              <p:nvPr/>
            </p:nvSpPr>
            <p:spPr>
              <a:xfrm>
                <a:off x="1326715" y="7903237"/>
                <a:ext cx="122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90 %</a:t>
                </a:r>
              </a:p>
            </p:txBody>
          </p:sp>
        </p:grpSp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2DDD483E-BA34-43E6-8F85-0CE61FD10A62}"/>
                </a:ext>
              </a:extLst>
            </p:cNvPr>
            <p:cNvGrpSpPr/>
            <p:nvPr/>
          </p:nvGrpSpPr>
          <p:grpSpPr>
            <a:xfrm>
              <a:off x="10458834" y="2155592"/>
              <a:ext cx="1064512" cy="1594362"/>
              <a:chOff x="1188295" y="7255504"/>
              <a:chExt cx="1518816" cy="1594362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9776E950-5C16-4F50-94E8-B501C9B13772}"/>
                  </a:ext>
                </a:extLst>
              </p:cNvPr>
              <p:cNvSpPr/>
              <p:nvPr/>
            </p:nvSpPr>
            <p:spPr>
              <a:xfrm>
                <a:off x="1188295" y="7255504"/>
                <a:ext cx="15188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142</a:t>
                </a:r>
              </a:p>
            </p:txBody>
          </p:sp>
          <p:sp>
            <p:nvSpPr>
              <p:cNvPr id="87" name="Obdélník 86">
                <a:extLst>
                  <a:ext uri="{FF2B5EF4-FFF2-40B4-BE49-F238E27FC236}">
                    <a16:creationId xmlns:a16="http://schemas.microsoft.com/office/drawing/2014/main" id="{BFE4159B-6FD7-4DCA-9555-0701705B3003}"/>
                  </a:ext>
                </a:extLst>
              </p:cNvPr>
              <p:cNvSpPr/>
              <p:nvPr/>
            </p:nvSpPr>
            <p:spPr>
              <a:xfrm>
                <a:off x="1347749" y="8480534"/>
                <a:ext cx="122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41 %</a:t>
                </a:r>
              </a:p>
            </p:txBody>
          </p:sp>
          <p:sp>
            <p:nvSpPr>
              <p:cNvPr id="88" name="Obdélník 87">
                <a:extLst>
                  <a:ext uri="{FF2B5EF4-FFF2-40B4-BE49-F238E27FC236}">
                    <a16:creationId xmlns:a16="http://schemas.microsoft.com/office/drawing/2014/main" id="{F5720825-2091-462C-8BA9-A29E9F896B4C}"/>
                  </a:ext>
                </a:extLst>
              </p:cNvPr>
              <p:cNvSpPr/>
              <p:nvPr/>
            </p:nvSpPr>
            <p:spPr>
              <a:xfrm>
                <a:off x="1326715" y="7903237"/>
                <a:ext cx="122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59 %</a:t>
                </a:r>
              </a:p>
            </p:txBody>
          </p:sp>
        </p:grpSp>
        <p:grpSp>
          <p:nvGrpSpPr>
            <p:cNvPr id="82" name="Skupina 81">
              <a:extLst>
                <a:ext uri="{FF2B5EF4-FFF2-40B4-BE49-F238E27FC236}">
                  <a16:creationId xmlns:a16="http://schemas.microsoft.com/office/drawing/2014/main" id="{3720A2F7-7CC7-47F9-9693-2AC953252141}"/>
                </a:ext>
              </a:extLst>
            </p:cNvPr>
            <p:cNvGrpSpPr/>
            <p:nvPr/>
          </p:nvGrpSpPr>
          <p:grpSpPr>
            <a:xfrm>
              <a:off x="11482710" y="2145174"/>
              <a:ext cx="1064512" cy="1594362"/>
              <a:chOff x="1188295" y="7255504"/>
              <a:chExt cx="1518816" cy="1594362"/>
            </a:xfrm>
          </p:grpSpPr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49E4C3D5-4281-4003-9CE2-2EE09EE3B966}"/>
                  </a:ext>
                </a:extLst>
              </p:cNvPr>
              <p:cNvSpPr/>
              <p:nvPr/>
            </p:nvSpPr>
            <p:spPr>
              <a:xfrm>
                <a:off x="1188295" y="7255504"/>
                <a:ext cx="15188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127</a:t>
                </a:r>
              </a:p>
            </p:txBody>
          </p:sp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43334D04-F93F-4F9C-A16F-68D51842AB13}"/>
                  </a:ext>
                </a:extLst>
              </p:cNvPr>
              <p:cNvSpPr/>
              <p:nvPr/>
            </p:nvSpPr>
            <p:spPr>
              <a:xfrm>
                <a:off x="1347749" y="8480534"/>
                <a:ext cx="122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24 %</a:t>
                </a:r>
              </a:p>
            </p:txBody>
          </p:sp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BF37B0DA-5BDF-4F28-90DE-7EB1CC3A4BAA}"/>
                  </a:ext>
                </a:extLst>
              </p:cNvPr>
              <p:cNvSpPr/>
              <p:nvPr/>
            </p:nvSpPr>
            <p:spPr>
              <a:xfrm>
                <a:off x="1326715" y="7903237"/>
                <a:ext cx="12231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3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800" dirty="0">
                    <a:solidFill>
                      <a:schemeClr val="bg1"/>
                    </a:solidFill>
                    <a:latin typeface="NettoPro-Bold" panose="020B0804020101010102" pitchFamily="34" charset="-18"/>
                    <a:cs typeface="NettoPro-Bold" panose="020B0804020101010102" pitchFamily="34" charset="-18"/>
                  </a:rPr>
                  <a:t>76 %</a:t>
                </a:r>
              </a:p>
            </p:txBody>
          </p:sp>
        </p:grpSp>
      </p:grpSp>
      <p:sp>
        <p:nvSpPr>
          <p:cNvPr id="106" name="Obdélník: se zakulacenými rohy 105">
            <a:extLst>
              <a:ext uri="{FF2B5EF4-FFF2-40B4-BE49-F238E27FC236}">
                <a16:creationId xmlns:a16="http://schemas.microsoft.com/office/drawing/2014/main" id="{A7E0C6BF-3CB3-47CD-B968-211E89D40039}"/>
              </a:ext>
            </a:extLst>
          </p:cNvPr>
          <p:cNvSpPr/>
          <p:nvPr/>
        </p:nvSpPr>
        <p:spPr>
          <a:xfrm>
            <a:off x="244051" y="720447"/>
            <a:ext cx="12313497" cy="4224514"/>
          </a:xfrm>
          <a:prstGeom prst="roundRect">
            <a:avLst>
              <a:gd name="adj" fmla="val 29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000" dirty="0">
              <a:solidFill>
                <a:srgbClr val="4A4A4A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graphicFrame>
        <p:nvGraphicFramePr>
          <p:cNvPr id="107" name="Graf 106">
            <a:extLst>
              <a:ext uri="{FF2B5EF4-FFF2-40B4-BE49-F238E27FC236}">
                <a16:creationId xmlns:a16="http://schemas.microsoft.com/office/drawing/2014/main" id="{EBDEA811-FF9B-4F11-A55D-18DAD9139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912644"/>
              </p:ext>
            </p:extLst>
          </p:nvPr>
        </p:nvGraphicFramePr>
        <p:xfrm>
          <a:off x="414596" y="920473"/>
          <a:ext cx="6347779" cy="389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0" name="TextovéPole 69">
            <a:extLst>
              <a:ext uri="{FF2B5EF4-FFF2-40B4-BE49-F238E27FC236}">
                <a16:creationId xmlns:a16="http://schemas.microsoft.com/office/drawing/2014/main" id="{74D8A0F9-09D5-4CE2-9FEE-5336F2278D33}"/>
              </a:ext>
            </a:extLst>
          </p:cNvPr>
          <p:cNvSpPr txBox="1"/>
          <p:nvPr/>
        </p:nvSpPr>
        <p:spPr>
          <a:xfrm>
            <a:off x="479753" y="816450"/>
            <a:ext cx="2998128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NettoPro-Bold" panose="020B0804020101010102" pitchFamily="34" charset="-18"/>
                <a:cs typeface="NettoPro-Bold" panose="020B0804020101010102" pitchFamily="34" charset="-18"/>
              </a:rPr>
              <a:t>Odboráři proti ekologům</a:t>
            </a:r>
            <a:endParaRPr lang="en-GB" dirty="0">
              <a:latin typeface="NettoPro-Bold" panose="020B0804020101010102" pitchFamily="34" charset="-18"/>
              <a:cs typeface="NettoPro-Bold" panose="020B0804020101010102" pitchFamily="34" charset="-18"/>
            </a:endParaRPr>
          </a:p>
        </p:txBody>
      </p:sp>
      <p:sp>
        <p:nvSpPr>
          <p:cNvPr id="108" name="TextovéPole 107">
            <a:extLst>
              <a:ext uri="{FF2B5EF4-FFF2-40B4-BE49-F238E27FC236}">
                <a16:creationId xmlns:a16="http://schemas.microsoft.com/office/drawing/2014/main" id="{056230C1-6D72-4391-8CE6-2BF256355B02}"/>
              </a:ext>
            </a:extLst>
          </p:cNvPr>
          <p:cNvSpPr txBox="1"/>
          <p:nvPr/>
        </p:nvSpPr>
        <p:spPr>
          <a:xfrm>
            <a:off x="6762375" y="732653"/>
            <a:ext cx="5795173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Polští odboráři z pochopitelných důvodů (obavy ze ztráty pracovních míst a dopady případného uzavření dolu a elektrárny na region </a:t>
            </a:r>
            <a:r>
              <a:rPr lang="cs-CZ" sz="1200" dirty="0" err="1">
                <a:latin typeface="NettoPro" panose="020B0504020101010102" pitchFamily="34" charset="-18"/>
                <a:cs typeface="NettoPro" panose="020B0504020101010102" pitchFamily="34" charset="-18"/>
              </a:rPr>
              <a:t>Bogatyně</a:t>
            </a: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) byli velmi nespokojeni s vývojem kauzy a především s rozhodnutím Soudního dvora EU.  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Na rozdíl od ekologů, které bylo slyšet kontinuálně, se však do kauzy </a:t>
            </a:r>
            <a:r>
              <a:rPr lang="cs-CZ" sz="12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 zapojovali spíše nárazově.  Jméno </a:t>
            </a:r>
            <a:r>
              <a:rPr lang="cs-CZ" sz="1200" dirty="0" err="1">
                <a:latin typeface="NettoPro-Bold" panose="020B0804020101010102" pitchFamily="34" charset="-18"/>
                <a:cs typeface="NettoPro-Bold" panose="020B0804020101010102" pitchFamily="34" charset="-18"/>
              </a:rPr>
              <a:t>Bogumila</a:t>
            </a:r>
            <a:r>
              <a:rPr lang="cs-CZ" sz="12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 </a:t>
            </a:r>
            <a:r>
              <a:rPr lang="cs-CZ" sz="1200" dirty="0" err="1">
                <a:latin typeface="NettoPro-Bold" panose="020B0804020101010102" pitchFamily="34" charset="-18"/>
                <a:cs typeface="NettoPro-Bold" panose="020B0804020101010102" pitchFamily="34" charset="-18"/>
              </a:rPr>
              <a:t>Tyskiewicze</a:t>
            </a: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, zástupce odborářů z vlastního dolu </a:t>
            </a:r>
            <a:r>
              <a:rPr lang="cs-CZ" sz="12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, zaznělo poprvé až v červnu 2020, kdy se zapojil do petice organizované koncernem PGE </a:t>
            </a:r>
            <a:b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</a:b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a europoslankyní Annou </a:t>
            </a:r>
            <a:r>
              <a:rPr lang="cs-CZ" sz="1200" dirty="0" err="1">
                <a:latin typeface="NettoPro" panose="020B0504020101010102" pitchFamily="34" charset="-18"/>
                <a:cs typeface="NettoPro" panose="020B0504020101010102" pitchFamily="34" charset="-18"/>
              </a:rPr>
              <a:t>Zalewskou</a:t>
            </a: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. </a:t>
            </a:r>
          </a:p>
          <a:p>
            <a:pPr algn="just">
              <a:spcAft>
                <a:spcPts val="300"/>
              </a:spcAft>
            </a:pPr>
            <a:r>
              <a:rPr lang="cs-CZ" sz="1200" dirty="0" err="1">
                <a:latin typeface="NettoPro-Bold" panose="020B0804020101010102" pitchFamily="34" charset="-18"/>
                <a:cs typeface="NettoPro-Bold" panose="020B0804020101010102" pitchFamily="34" charset="-18"/>
              </a:rPr>
              <a:t>Jaroław</a:t>
            </a:r>
            <a:r>
              <a:rPr lang="cs-CZ" sz="12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 </a:t>
            </a:r>
            <a:r>
              <a:rPr lang="cs-CZ" sz="1200" dirty="0" err="1">
                <a:latin typeface="NettoPro-Bold" panose="020B0804020101010102" pitchFamily="34" charset="-18"/>
                <a:cs typeface="NettoPro-Bold" panose="020B0804020101010102" pitchFamily="34" charset="-18"/>
              </a:rPr>
              <a:t>Grzesik</a:t>
            </a: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, krajský tajemník NSZZ </a:t>
            </a:r>
            <a:r>
              <a:rPr lang="cs-CZ" sz="1200" dirty="0" err="1">
                <a:latin typeface="NettoPro" panose="020B0504020101010102" pitchFamily="34" charset="-18"/>
                <a:cs typeface="NettoPro" panose="020B0504020101010102" pitchFamily="34" charset="-18"/>
              </a:rPr>
              <a:t>Solidarność</a:t>
            </a: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, do sporů vstoupil dokonce až v květnu 2021, kdy se dal slyšet: „</a:t>
            </a:r>
            <a:r>
              <a:rPr lang="cs-CZ" sz="1200" dirty="0">
                <a:latin typeface="NettoPro-Italic" panose="020B0504020101020102" pitchFamily="34" charset="-18"/>
                <a:cs typeface="NettoPro-Italic" panose="020B0504020101020102" pitchFamily="34" charset="-18"/>
              </a:rPr>
              <a:t>Evropa se na nás dopouští stejného bezpráví a křivdy jako kdysi sovětští okupanti </a:t>
            </a: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“ (denik.cz 30.5.2021).</a:t>
            </a:r>
          </a:p>
          <a:p>
            <a:pPr algn="just">
              <a:spcAft>
                <a:spcPts val="300"/>
              </a:spcAft>
            </a:pP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Naopak ekologové vstupovali do medializace kauzy </a:t>
            </a:r>
            <a:r>
              <a:rPr lang="cs-CZ" sz="1200" dirty="0" err="1">
                <a:latin typeface="NettoPro" panose="020B0504020101010102" pitchFamily="34" charset="-18"/>
                <a:cs typeface="NettoPro" panose="020B0504020101010102" pitchFamily="34" charset="-18"/>
              </a:rPr>
              <a:t>Turów</a:t>
            </a: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 od samého počátku sledovaného období. Největší kus práce odvedla </a:t>
            </a:r>
            <a:r>
              <a:rPr lang="cs-CZ" sz="12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Nikol Krejčová </a:t>
            </a: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z Greenpeace, která do kauzy výrazně zasáhla v září 2019, kdy se zúčastnila setkání představitelů koncernu PGE </a:t>
            </a:r>
            <a:b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</a:br>
            <a:r>
              <a:rPr lang="cs-CZ" sz="1200" dirty="0">
                <a:latin typeface="NettoPro" panose="020B0504020101010102" pitchFamily="34" charset="-18"/>
                <a:cs typeface="NettoPro" panose="020B0504020101010102" pitchFamily="34" charset="-18"/>
              </a:rPr>
              <a:t>s občany </a:t>
            </a:r>
            <a:r>
              <a:rPr lang="pl-PL" sz="1200" dirty="0">
                <a:latin typeface="NettoPro" panose="020B0504020101010102" pitchFamily="34" charset="-18"/>
                <a:cs typeface="NettoPro" panose="020B0504020101010102" pitchFamily="34" charset="-18"/>
              </a:rPr>
              <a:t>Trojzemí v kulturním domě v Bogatyni.</a:t>
            </a:r>
          </a:p>
          <a:p>
            <a:pPr algn="just">
              <a:spcAft>
                <a:spcPts val="300"/>
              </a:spcAft>
            </a:pPr>
            <a:r>
              <a:rPr lang="pl-PL" sz="1200" dirty="0">
                <a:latin typeface="NettoPro" panose="020B0504020101010102" pitchFamily="34" charset="-18"/>
                <a:cs typeface="NettoPro" panose="020B0504020101010102" pitchFamily="34" charset="-18"/>
              </a:rPr>
              <a:t>Na tomto setkání se zviditelnil také </a:t>
            </a:r>
            <a:r>
              <a:rPr lang="pl-PL" sz="12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Jakub Gogolewski </a:t>
            </a:r>
            <a:r>
              <a:rPr lang="pl-PL" sz="1200" dirty="0">
                <a:latin typeface="NettoPro" panose="020B0504020101010102" pitchFamily="34" charset="-18"/>
                <a:cs typeface="NettoPro" panose="020B0504020101010102" pitchFamily="34" charset="-18"/>
              </a:rPr>
              <a:t>z organizace „Rozwój TAK - Odkrywki NIE”, který o něco později v lednu 2020 přímo obvinil polské úřady, že povolení pro rozšíření těžby falšují.</a:t>
            </a:r>
          </a:p>
          <a:p>
            <a:pPr algn="just">
              <a:spcAft>
                <a:spcPts val="300"/>
              </a:spcAft>
            </a:pPr>
            <a:r>
              <a:rPr lang="pl-PL" sz="1200" dirty="0">
                <a:latin typeface="NettoPro" panose="020B0504020101010102" pitchFamily="34" charset="-18"/>
                <a:cs typeface="NettoPro" panose="020B0504020101010102" pitchFamily="34" charset="-18"/>
              </a:rPr>
              <a:t>Hlas právničky z organizace Frank Bold (dříve Ekologický právní servis) </a:t>
            </a:r>
            <a:r>
              <a:rPr lang="pl-PL" sz="1200" dirty="0">
                <a:latin typeface="NettoPro-Bold" panose="020B0804020101010102" pitchFamily="34" charset="-18"/>
                <a:cs typeface="NettoPro-Bold" panose="020B0804020101010102" pitchFamily="34" charset="-18"/>
              </a:rPr>
              <a:t>Petry Urbanové </a:t>
            </a:r>
            <a:r>
              <a:rPr lang="pl-PL" sz="1200" dirty="0">
                <a:latin typeface="NettoPro" panose="020B0504020101010102" pitchFamily="34" charset="-18"/>
                <a:cs typeface="NettoPro" panose="020B0504020101010102" pitchFamily="34" charset="-18"/>
              </a:rPr>
              <a:t>poprvé silně zaněl v březnu 2020, když reagovala na povolení další těžby v Turowě polským MŽP slovy „</a:t>
            </a:r>
            <a:r>
              <a:rPr lang="pl-PL" sz="1200" dirty="0">
                <a:latin typeface="NettoPro-Italic" panose="020B0504020101020102" pitchFamily="34" charset="-18"/>
                <a:cs typeface="NettoPro-Italic" panose="020B0504020101020102" pitchFamily="34" charset="-18"/>
              </a:rPr>
              <a:t>To skandální rozhodnutí doslova přesahuje hranice: pokud jde o jeho dopady a rozsah, v němž je porušováno právo Evropské unie</a:t>
            </a:r>
            <a:r>
              <a:rPr lang="pl-PL" sz="1200" dirty="0">
                <a:latin typeface="NettoPro" panose="020B0504020101010102" pitchFamily="34" charset="-18"/>
                <a:cs typeface="NettoPro" panose="020B0504020101010102" pitchFamily="34" charset="-18"/>
              </a:rPr>
              <a:t>” (irozhlas.cz 26.3.2020). </a:t>
            </a:r>
            <a:endParaRPr lang="en-GB" sz="1200" dirty="0"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EEE64B50-DB6F-461A-8E2F-88F7019DC37D}"/>
              </a:ext>
            </a:extLst>
          </p:cNvPr>
          <p:cNvSpPr txBox="1"/>
          <p:nvPr/>
        </p:nvSpPr>
        <p:spPr>
          <a:xfrm>
            <a:off x="7140230" y="5480376"/>
            <a:ext cx="4994586" cy="333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METODOLOGIE: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Vstupní data: on-line média (zpravodajské servery, Twitter, </a:t>
            </a:r>
            <a:r>
              <a:rPr lang="cs-CZ" dirty="0" err="1">
                <a:solidFill>
                  <a:schemeClr val="bg1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Tumblr</a:t>
            </a:r>
            <a:r>
              <a:rPr lang="cs-CZ" dirty="0">
                <a:solidFill>
                  <a:schemeClr val="bg1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, blogy, diskusní fóra, recenze).  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Hlavní geografický záběr: Polsko, Česko, Německo. 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Doplňkový geografický záběr: UK, Itálie, Slovensko, Španělsko, Rakousko. 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  <a:latin typeface="NettoPro" panose="020B0504020101010102" pitchFamily="34" charset="-18"/>
                <a:cs typeface="NettoPro" panose="020B0504020101010102" pitchFamily="34" charset="-18"/>
              </a:rPr>
              <a:t>Období: 1.7.2019 – 30.6.2021.</a:t>
            </a:r>
            <a:endParaRPr lang="en-GB" dirty="0">
              <a:solidFill>
                <a:schemeClr val="bg1"/>
              </a:solidFill>
              <a:latin typeface="NettoPro" panose="020B0504020101010102" pitchFamily="34" charset="-18"/>
              <a:cs typeface="NettoPro" panose="020B0504020101010102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465769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1394</Words>
  <Application>Microsoft Office PowerPoint</Application>
  <PresentationFormat>A3 (297 × 420 mm)</PresentationFormat>
  <Paragraphs>191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NettoPro</vt:lpstr>
      <vt:lpstr>NettoPro-Bold</vt:lpstr>
      <vt:lpstr>NettoPro-Italic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Kust Tomas</dc:creator>
  <cp:lastModifiedBy>Weidenhoffer Daniel</cp:lastModifiedBy>
  <cp:revision>208</cp:revision>
  <cp:lastPrinted>2021-06-30T10:31:46Z</cp:lastPrinted>
  <dcterms:created xsi:type="dcterms:W3CDTF">2020-04-17T12:40:50Z</dcterms:created>
  <dcterms:modified xsi:type="dcterms:W3CDTF">2021-07-02T08:24:11Z</dcterms:modified>
</cp:coreProperties>
</file>